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257" r:id="rId3"/>
    <p:sldId id="258" r:id="rId4"/>
    <p:sldId id="260" r:id="rId5"/>
    <p:sldId id="259" r:id="rId6"/>
    <p:sldId id="261" r:id="rId7"/>
    <p:sldId id="277" r:id="rId8"/>
    <p:sldId id="276" r:id="rId9"/>
    <p:sldId id="278" r:id="rId10"/>
    <p:sldId id="369" r:id="rId11"/>
    <p:sldId id="263" r:id="rId12"/>
    <p:sldId id="265" r:id="rId13"/>
    <p:sldId id="264" r:id="rId14"/>
    <p:sldId id="279" r:id="rId15"/>
    <p:sldId id="267" r:id="rId16"/>
    <p:sldId id="266" r:id="rId17"/>
    <p:sldId id="280" r:id="rId18"/>
    <p:sldId id="285" r:id="rId19"/>
    <p:sldId id="295" r:id="rId20"/>
    <p:sldId id="296" r:id="rId21"/>
    <p:sldId id="286" r:id="rId22"/>
    <p:sldId id="371" r:id="rId23"/>
    <p:sldId id="287" r:id="rId24"/>
    <p:sldId id="376" r:id="rId25"/>
    <p:sldId id="374" r:id="rId26"/>
    <p:sldId id="375" r:id="rId27"/>
    <p:sldId id="377" r:id="rId28"/>
    <p:sldId id="282" r:id="rId29"/>
    <p:sldId id="300" r:id="rId30"/>
    <p:sldId id="301" r:id="rId31"/>
    <p:sldId id="391" r:id="rId32"/>
    <p:sldId id="379" r:id="rId33"/>
    <p:sldId id="380" r:id="rId34"/>
    <p:sldId id="305" r:id="rId35"/>
    <p:sldId id="370" r:id="rId36"/>
    <p:sldId id="387" r:id="rId37"/>
    <p:sldId id="289" r:id="rId38"/>
    <p:sldId id="290" r:id="rId39"/>
    <p:sldId id="291" r:id="rId40"/>
    <p:sldId id="386" r:id="rId41"/>
    <p:sldId id="292" r:id="rId42"/>
    <p:sldId id="373" r:id="rId43"/>
    <p:sldId id="388" r:id="rId44"/>
    <p:sldId id="389" r:id="rId45"/>
    <p:sldId id="390" r:id="rId46"/>
    <p:sldId id="293" r:id="rId47"/>
    <p:sldId id="381" r:id="rId48"/>
    <p:sldId id="382" r:id="rId49"/>
    <p:sldId id="383" r:id="rId50"/>
    <p:sldId id="308" r:id="rId51"/>
    <p:sldId id="309" r:id="rId52"/>
    <p:sldId id="384" r:id="rId53"/>
    <p:sldId id="385" r:id="rId54"/>
    <p:sldId id="306" r:id="rId55"/>
    <p:sldId id="297" r:id="rId56"/>
    <p:sldId id="298" r:id="rId57"/>
    <p:sldId id="299" r:id="rId58"/>
    <p:sldId id="302" r:id="rId59"/>
    <p:sldId id="436" r:id="rId60"/>
    <p:sldId id="432" r:id="rId61"/>
    <p:sldId id="433" r:id="rId62"/>
    <p:sldId id="407" r:id="rId63"/>
    <p:sldId id="434" r:id="rId64"/>
    <p:sldId id="404" r:id="rId65"/>
    <p:sldId id="435" r:id="rId66"/>
    <p:sldId id="412" r:id="rId67"/>
    <p:sldId id="413" r:id="rId68"/>
    <p:sldId id="419" r:id="rId69"/>
    <p:sldId id="420" r:id="rId70"/>
    <p:sldId id="269" r:id="rId71"/>
    <p:sldId id="418" r:id="rId72"/>
    <p:sldId id="415" r:id="rId73"/>
    <p:sldId id="444" r:id="rId74"/>
    <p:sldId id="268" r:id="rId75"/>
    <p:sldId id="425" r:id="rId76"/>
    <p:sldId id="270" r:id="rId77"/>
    <p:sldId id="427" r:id="rId78"/>
    <p:sldId id="428" r:id="rId79"/>
    <p:sldId id="422" r:id="rId80"/>
    <p:sldId id="442" r:id="rId81"/>
    <p:sldId id="429" r:id="rId82"/>
    <p:sldId id="430" r:id="rId83"/>
    <p:sldId id="437" r:id="rId84"/>
    <p:sldId id="438" r:id="rId85"/>
    <p:sldId id="439" r:id="rId86"/>
    <p:sldId id="431" r:id="rId87"/>
    <p:sldId id="440" r:id="rId88"/>
    <p:sldId id="445" r:id="rId89"/>
    <p:sldId id="461" r:id="rId90"/>
    <p:sldId id="463" r:id="rId91"/>
    <p:sldId id="456" r:id="rId92"/>
    <p:sldId id="458" r:id="rId93"/>
    <p:sldId id="459" r:id="rId94"/>
    <p:sldId id="460" r:id="rId95"/>
    <p:sldId id="313" r:id="rId96"/>
    <p:sldId id="446" r:id="rId97"/>
    <p:sldId id="447" r:id="rId98"/>
    <p:sldId id="448" r:id="rId99"/>
    <p:sldId id="273" r:id="rId100"/>
    <p:sldId id="449" r:id="rId101"/>
    <p:sldId id="450" r:id="rId102"/>
    <p:sldId id="451" r:id="rId103"/>
    <p:sldId id="452" r:id="rId104"/>
    <p:sldId id="453" r:id="rId105"/>
    <p:sldId id="318" r:id="rId106"/>
    <p:sldId id="454" r:id="rId107"/>
    <p:sldId id="271" r:id="rId108"/>
    <p:sldId id="455" r:id="rId109"/>
    <p:sldId id="272" r:id="rId110"/>
    <p:sldId id="457" r:id="rId111"/>
    <p:sldId id="394"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175"/>
    <p:restoredTop sz="64851"/>
  </p:normalViewPr>
  <p:slideViewPr>
    <p:cSldViewPr snapToGrid="0" snapToObjects="1">
      <p:cViewPr>
        <p:scale>
          <a:sx n="111" d="100"/>
          <a:sy n="111" d="100"/>
        </p:scale>
        <p:origin x="20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582AE-210E-4D4E-A5D8-899C6612B553}" type="datetimeFigureOut">
              <a:rPr lang="en-US" smtClean="0"/>
              <a:t>8/10/18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BE325-9023-D94F-BE7C-73C73896A808}" type="slidenum">
              <a:rPr lang="en-US" smtClean="0"/>
              <a:t>‹#›</a:t>
            </a:fld>
            <a:endParaRPr lang="en-US"/>
          </a:p>
        </p:txBody>
      </p:sp>
    </p:spTree>
    <p:extLst>
      <p:ext uri="{BB962C8B-B14F-4D97-AF65-F5344CB8AC3E}">
        <p14:creationId xmlns:p14="http://schemas.microsoft.com/office/powerpoint/2010/main" val="1524284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course on Deep Learning</a:t>
            </a:r>
          </a:p>
        </p:txBody>
      </p:sp>
      <p:sp>
        <p:nvSpPr>
          <p:cNvPr id="4" name="Slide Number Placeholder 3"/>
          <p:cNvSpPr>
            <a:spLocks noGrp="1"/>
          </p:cNvSpPr>
          <p:nvPr>
            <p:ph type="sldNum" sz="quarter" idx="10"/>
          </p:nvPr>
        </p:nvSpPr>
        <p:spPr/>
        <p:txBody>
          <a:bodyPr/>
          <a:lstStyle/>
          <a:p>
            <a:fld id="{586BE325-9023-D94F-BE7C-73C73896A808}" type="slidenum">
              <a:rPr lang="en-US" smtClean="0"/>
              <a:t>1</a:t>
            </a:fld>
            <a:endParaRPr lang="en-US"/>
          </a:p>
        </p:txBody>
      </p:sp>
    </p:spTree>
    <p:extLst>
      <p:ext uri="{BB962C8B-B14F-4D97-AF65-F5344CB8AC3E}">
        <p14:creationId xmlns:p14="http://schemas.microsoft.com/office/powerpoint/2010/main" val="158496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41</a:t>
            </a:fld>
            <a:endParaRPr lang="en-US"/>
          </a:p>
        </p:txBody>
      </p:sp>
    </p:spTree>
    <p:extLst>
      <p:ext uri="{BB962C8B-B14F-4D97-AF65-F5344CB8AC3E}">
        <p14:creationId xmlns:p14="http://schemas.microsoft.com/office/powerpoint/2010/main" val="4170925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48</a:t>
            </a:fld>
            <a:endParaRPr lang="en-US"/>
          </a:p>
        </p:txBody>
      </p:sp>
    </p:spTree>
    <p:extLst>
      <p:ext uri="{BB962C8B-B14F-4D97-AF65-F5344CB8AC3E}">
        <p14:creationId xmlns:p14="http://schemas.microsoft.com/office/powerpoint/2010/main" val="274602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49</a:t>
            </a:fld>
            <a:endParaRPr lang="en-US"/>
          </a:p>
        </p:txBody>
      </p:sp>
    </p:spTree>
    <p:extLst>
      <p:ext uri="{BB962C8B-B14F-4D97-AF65-F5344CB8AC3E}">
        <p14:creationId xmlns:p14="http://schemas.microsoft.com/office/powerpoint/2010/main" val="174584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50</a:t>
            </a:fld>
            <a:endParaRPr lang="en-US"/>
          </a:p>
        </p:txBody>
      </p:sp>
    </p:spTree>
    <p:extLst>
      <p:ext uri="{BB962C8B-B14F-4D97-AF65-F5344CB8AC3E}">
        <p14:creationId xmlns:p14="http://schemas.microsoft.com/office/powerpoint/2010/main" val="1038523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51</a:t>
            </a:fld>
            <a:endParaRPr lang="en-US"/>
          </a:p>
        </p:txBody>
      </p:sp>
    </p:spTree>
    <p:extLst>
      <p:ext uri="{BB962C8B-B14F-4D97-AF65-F5344CB8AC3E}">
        <p14:creationId xmlns:p14="http://schemas.microsoft.com/office/powerpoint/2010/main" val="3332140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55</a:t>
            </a:fld>
            <a:endParaRPr lang="en-US"/>
          </a:p>
        </p:txBody>
      </p:sp>
    </p:spTree>
    <p:extLst>
      <p:ext uri="{BB962C8B-B14F-4D97-AF65-F5344CB8AC3E}">
        <p14:creationId xmlns:p14="http://schemas.microsoft.com/office/powerpoint/2010/main" val="388590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58</a:t>
            </a:fld>
            <a:endParaRPr lang="en-US"/>
          </a:p>
        </p:txBody>
      </p:sp>
    </p:spTree>
    <p:extLst>
      <p:ext uri="{BB962C8B-B14F-4D97-AF65-F5344CB8AC3E}">
        <p14:creationId xmlns:p14="http://schemas.microsoft.com/office/powerpoint/2010/main" val="2086942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what Computer Vision is: A field that deals with how computers can gain a high-level understanding from digital images or video. Automate the task that the human visual system can do.</a:t>
            </a:r>
          </a:p>
          <a:p>
            <a:endParaRPr lang="en-US" dirty="0"/>
          </a:p>
          <a:p>
            <a:r>
              <a:rPr lang="en-US" dirty="0"/>
              <a:t>Image classification determines if an image has a certain object for example is there a cat.</a:t>
            </a:r>
          </a:p>
          <a:p>
            <a:endParaRPr lang="en-US" dirty="0"/>
          </a:p>
          <a:p>
            <a:r>
              <a:rPr lang="en-US" dirty="0"/>
              <a:t>Object detection goes one step further and determines where in the image a certain object is located</a:t>
            </a:r>
          </a:p>
          <a:p>
            <a:endParaRPr lang="en-US" dirty="0"/>
          </a:p>
          <a:p>
            <a:r>
              <a:rPr lang="en-US" dirty="0"/>
              <a:t>You might be thinking that we already did Image classification last class, and you are right, but the architecture we used (fully connected network) has some issues as our data becomes more complex</a:t>
            </a:r>
          </a:p>
        </p:txBody>
      </p:sp>
      <p:sp>
        <p:nvSpPr>
          <p:cNvPr id="4" name="Slide Number Placeholder 3"/>
          <p:cNvSpPr>
            <a:spLocks noGrp="1"/>
          </p:cNvSpPr>
          <p:nvPr>
            <p:ph type="sldNum" sz="quarter" idx="10"/>
          </p:nvPr>
        </p:nvSpPr>
        <p:spPr/>
        <p:txBody>
          <a:bodyPr/>
          <a:lstStyle/>
          <a:p>
            <a:fld id="{586BE325-9023-D94F-BE7C-73C73896A808}" type="slidenum">
              <a:rPr lang="en-US" smtClean="0"/>
              <a:t>60</a:t>
            </a:fld>
            <a:endParaRPr lang="en-US"/>
          </a:p>
        </p:txBody>
      </p:sp>
    </p:spTree>
    <p:extLst>
      <p:ext uri="{BB962C8B-B14F-4D97-AF65-F5344CB8AC3E}">
        <p14:creationId xmlns:p14="http://schemas.microsoft.com/office/powerpoint/2010/main" val="32516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small images like a 64x64 image of a cat we won’t have any problem scale, 12,288 input units is very manageable</a:t>
            </a:r>
          </a:p>
          <a:p>
            <a:endParaRPr lang="en-US" dirty="0"/>
          </a:p>
          <a:p>
            <a:r>
              <a:rPr lang="en-US" dirty="0"/>
              <a:t>But we have a 1000x1000 color image (3 channels) we will start to have issues with scale. Assume you have 1000 neurons at your first hidden layer. This would result in 3 billion parameters to be learned at the first layer which would take too long to train.</a:t>
            </a:r>
          </a:p>
          <a:p>
            <a:endParaRPr lang="en-US" dirty="0"/>
          </a:p>
          <a:p>
            <a:r>
              <a:rPr lang="en-US" dirty="0"/>
              <a:t>A fully connected network also suffers from losing all the structure of an image since we need to flatten it before feeding the pixels into the network</a:t>
            </a:r>
          </a:p>
          <a:p>
            <a:endParaRPr lang="en-US" dirty="0"/>
          </a:p>
          <a:p>
            <a:r>
              <a:rPr lang="en-US" dirty="0"/>
              <a:t>So we need a better solution</a:t>
            </a:r>
          </a:p>
        </p:txBody>
      </p:sp>
      <p:sp>
        <p:nvSpPr>
          <p:cNvPr id="4" name="Slide Number Placeholder 3"/>
          <p:cNvSpPr>
            <a:spLocks noGrp="1"/>
          </p:cNvSpPr>
          <p:nvPr>
            <p:ph type="sldNum" sz="quarter" idx="10"/>
          </p:nvPr>
        </p:nvSpPr>
        <p:spPr/>
        <p:txBody>
          <a:bodyPr/>
          <a:lstStyle/>
          <a:p>
            <a:fld id="{586BE325-9023-D94F-BE7C-73C73896A808}" type="slidenum">
              <a:rPr lang="en-US" smtClean="0"/>
              <a:t>61</a:t>
            </a:fld>
            <a:endParaRPr lang="en-US"/>
          </a:p>
        </p:txBody>
      </p:sp>
    </p:spTree>
    <p:extLst>
      <p:ext uri="{BB962C8B-B14F-4D97-AF65-F5344CB8AC3E}">
        <p14:creationId xmlns:p14="http://schemas.microsoft.com/office/powerpoint/2010/main" val="347843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input data get more complex and the dimensions increase a fully connected network will start to become a less attractive option. For one thing they don’t scale particularly well since the architecture is fully connected (a weight to be learned on each connection). Another disadvantage is we lose all the structure of the data when we flatten it.</a:t>
            </a:r>
          </a:p>
        </p:txBody>
      </p:sp>
      <p:sp>
        <p:nvSpPr>
          <p:cNvPr id="4" name="Slide Number Placeholder 3"/>
          <p:cNvSpPr>
            <a:spLocks noGrp="1"/>
          </p:cNvSpPr>
          <p:nvPr>
            <p:ph type="sldNum" sz="quarter" idx="10"/>
          </p:nvPr>
        </p:nvSpPr>
        <p:spPr/>
        <p:txBody>
          <a:bodyPr/>
          <a:lstStyle/>
          <a:p>
            <a:fld id="{586BE325-9023-D94F-BE7C-73C73896A808}" type="slidenum">
              <a:rPr lang="en-US" smtClean="0"/>
              <a:t>62</a:t>
            </a:fld>
            <a:endParaRPr lang="en-US"/>
          </a:p>
        </p:txBody>
      </p:sp>
    </p:spTree>
    <p:extLst>
      <p:ext uri="{BB962C8B-B14F-4D97-AF65-F5344CB8AC3E}">
        <p14:creationId xmlns:p14="http://schemas.microsoft.com/office/powerpoint/2010/main" val="149866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5</a:t>
            </a:fld>
            <a:endParaRPr lang="en-US"/>
          </a:p>
        </p:txBody>
      </p:sp>
    </p:spTree>
    <p:extLst>
      <p:ext uri="{BB962C8B-B14F-4D97-AF65-F5344CB8AC3E}">
        <p14:creationId xmlns:p14="http://schemas.microsoft.com/office/powerpoint/2010/main" val="1609682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by Hubel and Wiesel (in the 50s and 60s) showed that groupings of neurons in a cat’s visual cortex fire when images of lines and simple curves where shown to the cats.</a:t>
            </a:r>
          </a:p>
          <a:p>
            <a:endParaRPr lang="en-US" dirty="0"/>
          </a:p>
          <a:p>
            <a:r>
              <a:rPr lang="en-US" dirty="0"/>
              <a:t>They showed that there was a special relation between neurons and hierarchical relationships </a:t>
            </a:r>
          </a:p>
          <a:p>
            <a:endParaRPr lang="en-US" dirty="0"/>
          </a:p>
          <a:p>
            <a:r>
              <a:rPr lang="en-US" dirty="0"/>
              <a:t> </a:t>
            </a:r>
          </a:p>
        </p:txBody>
      </p:sp>
      <p:sp>
        <p:nvSpPr>
          <p:cNvPr id="4" name="Slide Number Placeholder 3"/>
          <p:cNvSpPr>
            <a:spLocks noGrp="1"/>
          </p:cNvSpPr>
          <p:nvPr>
            <p:ph type="sldNum" sz="quarter" idx="10"/>
          </p:nvPr>
        </p:nvSpPr>
        <p:spPr/>
        <p:txBody>
          <a:bodyPr/>
          <a:lstStyle/>
          <a:p>
            <a:fld id="{586BE325-9023-D94F-BE7C-73C73896A808}" type="slidenum">
              <a:rPr lang="en-US" smtClean="0"/>
              <a:t>63</a:t>
            </a:fld>
            <a:endParaRPr lang="en-US"/>
          </a:p>
        </p:txBody>
      </p:sp>
    </p:spTree>
    <p:extLst>
      <p:ext uri="{BB962C8B-B14F-4D97-AF65-F5344CB8AC3E}">
        <p14:creationId xmlns:p14="http://schemas.microsoft.com/office/powerpoint/2010/main" val="1579353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images presented to to us </a:t>
            </a:r>
          </a:p>
          <a:p>
            <a:endParaRPr lang="en-US" dirty="0"/>
          </a:p>
          <a:p>
            <a:r>
              <a:rPr lang="en-US" dirty="0"/>
              <a:t>Transforming the image step by step through various regions of the brain</a:t>
            </a:r>
          </a:p>
          <a:p>
            <a:endParaRPr lang="en-US" dirty="0"/>
          </a:p>
          <a:p>
            <a:r>
              <a:rPr lang="en-US" dirty="0"/>
              <a:t>V1 primary visual cortex first step of image processing which performs edge detection</a:t>
            </a:r>
          </a:p>
          <a:p>
            <a:endParaRPr lang="en-US" dirty="0"/>
          </a:p>
          <a:p>
            <a:r>
              <a:rPr lang="en-US" dirty="0"/>
              <a:t>V2 secondary visual cortex responsible for sensing more complex shapes</a:t>
            </a:r>
          </a:p>
          <a:p>
            <a:endParaRPr lang="en-US" dirty="0"/>
          </a:p>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64</a:t>
            </a:fld>
            <a:endParaRPr lang="en-US"/>
          </a:p>
        </p:txBody>
      </p:sp>
    </p:spTree>
    <p:extLst>
      <p:ext uri="{BB962C8B-B14F-4D97-AF65-F5344CB8AC3E}">
        <p14:creationId xmlns:p14="http://schemas.microsoft.com/office/powerpoint/2010/main" val="1320095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66</a:t>
            </a:fld>
            <a:endParaRPr lang="en-US"/>
          </a:p>
        </p:txBody>
      </p:sp>
    </p:spTree>
    <p:extLst>
      <p:ext uri="{BB962C8B-B14F-4D97-AF65-F5344CB8AC3E}">
        <p14:creationId xmlns:p14="http://schemas.microsoft.com/office/powerpoint/2010/main" val="4079180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86</a:t>
            </a:fld>
            <a:endParaRPr lang="en-US"/>
          </a:p>
        </p:txBody>
      </p:sp>
    </p:spTree>
    <p:extLst>
      <p:ext uri="{BB962C8B-B14F-4D97-AF65-F5344CB8AC3E}">
        <p14:creationId xmlns:p14="http://schemas.microsoft.com/office/powerpoint/2010/main" val="1458841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image plus 4 random crops, average result to make prediction</a:t>
            </a:r>
          </a:p>
        </p:txBody>
      </p:sp>
      <p:sp>
        <p:nvSpPr>
          <p:cNvPr id="4" name="Slide Number Placeholder 3"/>
          <p:cNvSpPr>
            <a:spLocks noGrp="1"/>
          </p:cNvSpPr>
          <p:nvPr>
            <p:ph type="sldNum" sz="quarter" idx="10"/>
          </p:nvPr>
        </p:nvSpPr>
        <p:spPr/>
        <p:txBody>
          <a:bodyPr/>
          <a:lstStyle/>
          <a:p>
            <a:fld id="{D812A5A5-33D7-C847-9A08-A35CE65607EC}" type="slidenum">
              <a:rPr lang="en-US" smtClean="0"/>
              <a:t>108</a:t>
            </a:fld>
            <a:endParaRPr lang="en-US"/>
          </a:p>
        </p:txBody>
      </p:sp>
    </p:spTree>
    <p:extLst>
      <p:ext uri="{BB962C8B-B14F-4D97-AF65-F5344CB8AC3E}">
        <p14:creationId xmlns:p14="http://schemas.microsoft.com/office/powerpoint/2010/main" val="3465532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110</a:t>
            </a:fld>
            <a:endParaRPr lang="en-US"/>
          </a:p>
        </p:txBody>
      </p:sp>
    </p:spTree>
    <p:extLst>
      <p:ext uri="{BB962C8B-B14F-4D97-AF65-F5344CB8AC3E}">
        <p14:creationId xmlns:p14="http://schemas.microsoft.com/office/powerpoint/2010/main" val="681494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Highlight the differences between AI, ML, and DL</a:t>
            </a:r>
          </a:p>
          <a:p>
            <a:endParaRPr lang="en-US" dirty="0"/>
          </a:p>
          <a:p>
            <a:r>
              <a:rPr lang="en-US" dirty="0"/>
              <a:t>Stress that Machine Learning is a subset of Artificial Intelligence and Deep Learning is a subset of Machine Learning</a:t>
            </a:r>
          </a:p>
          <a:p>
            <a:endParaRPr lang="en-US" dirty="0"/>
          </a:p>
          <a:p>
            <a:endParaRPr lang="en-US" dirty="0"/>
          </a:p>
          <a:p>
            <a:r>
              <a:rPr lang="en-US" dirty="0"/>
              <a:t>I want to talk briefly about the differences between Artificial Intelligence, Machine Learning, and Deep Learning because I hear people getting the terms mixed up.</a:t>
            </a:r>
          </a:p>
          <a:p>
            <a:endParaRPr lang="en-US" dirty="0"/>
          </a:p>
          <a:p>
            <a:r>
              <a:rPr lang="en-US" dirty="0"/>
              <a:t>Artificial Intelligence (AI) is this idea of computing system behaving intelligent or mimicking human like behavior. Computer vs. Human in a game of chess.</a:t>
            </a:r>
          </a:p>
          <a:p>
            <a:endParaRPr lang="en-US" dirty="0"/>
          </a:p>
          <a:p>
            <a:r>
              <a:rPr lang="en-US" dirty="0"/>
              <a:t>Machine Learning is a subfield within AI and is concerned with learning from data.  We could say these types of systems learn or improve without being explicitly programmed.</a:t>
            </a:r>
          </a:p>
          <a:p>
            <a:r>
              <a:rPr lang="en-US" dirty="0"/>
              <a:t>I listed a few examples of specific Machine Learning algorithms just to highlight we are getting more specific when we move from AI to ML.</a:t>
            </a:r>
          </a:p>
          <a:p>
            <a:endParaRPr lang="en-US" dirty="0"/>
          </a:p>
          <a:p>
            <a:r>
              <a:rPr lang="en-US" dirty="0"/>
              <a:t>Deep Learning is a subfield within Machine Learning, so still we are still learning without being explicitly programmed but now all the learning algorithms are based on neural networks.</a:t>
            </a:r>
          </a:p>
          <a:p>
            <a:r>
              <a:rPr lang="en-US" dirty="0"/>
              <a:t>I will explain neural networks briefly in a few slides</a:t>
            </a:r>
          </a:p>
        </p:txBody>
      </p:sp>
      <p:sp>
        <p:nvSpPr>
          <p:cNvPr id="4" name="Slide Number Placeholder 3"/>
          <p:cNvSpPr>
            <a:spLocks noGrp="1"/>
          </p:cNvSpPr>
          <p:nvPr>
            <p:ph type="sldNum" sz="quarter" idx="10"/>
          </p:nvPr>
        </p:nvSpPr>
        <p:spPr/>
        <p:txBody>
          <a:bodyPr/>
          <a:lstStyle/>
          <a:p>
            <a:fld id="{DC5F0DCD-3544-664E-86BC-1A1360A3AE4B}" type="slidenum">
              <a:rPr lang="en-US" smtClean="0"/>
              <a:t>7</a:t>
            </a:fld>
            <a:endParaRPr lang="en-US"/>
          </a:p>
        </p:txBody>
      </p:sp>
    </p:spTree>
    <p:extLst>
      <p:ext uri="{BB962C8B-B14F-4D97-AF65-F5344CB8AC3E}">
        <p14:creationId xmlns:p14="http://schemas.microsoft.com/office/powerpoint/2010/main" val="255237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a:t>2 minutes</a:t>
            </a:r>
          </a:p>
          <a:p>
            <a:pPr marL="228600" lvl="0" indent="-228600">
              <a:buFont typeface="+mj-lt"/>
              <a:buAutoNum type="arabicPeriod"/>
            </a:pPr>
            <a:endParaRPr lang="en-US" baseline="0" dirty="0"/>
          </a:p>
          <a:p>
            <a:pPr marL="0" lvl="0" indent="0">
              <a:buFont typeface="+mj-lt"/>
              <a:buNone/>
            </a:pPr>
            <a:endParaRPr lang="en-US" baseline="0" dirty="0"/>
          </a:p>
          <a:p>
            <a:pPr marL="0" lvl="0" indent="0">
              <a:buFont typeface="+mj-lt"/>
              <a:buNone/>
            </a:pPr>
            <a:r>
              <a:rPr lang="en-US" baseline="0" dirty="0"/>
              <a:t>Now I want to talk a little about what it means for a computer to learn. First lets consider how humans learn, well we learn from experience. When we are young if we touch a hot stove we learn really quickly that doing so was a bad idea and we probably won’t do it again. We learn from our parents, siblings, teachers, and friends.</a:t>
            </a:r>
          </a:p>
          <a:p>
            <a:pPr marL="0" lvl="0" indent="0">
              <a:buFont typeface="+mj-lt"/>
              <a:buNone/>
            </a:pPr>
            <a:endParaRPr lang="en-US" baseline="0" dirty="0"/>
          </a:p>
          <a:p>
            <a:pPr marL="0" lvl="0" indent="0">
              <a:buFont typeface="+mj-lt"/>
              <a:buNone/>
            </a:pPr>
            <a:r>
              <a:rPr lang="en-US" baseline="0" dirty="0"/>
              <a:t>In contrast a traditional computer program simply executes a given specific set of equations.  Like writing information to a file or database or displaying a graphical user interface.</a:t>
            </a:r>
          </a:p>
          <a:p>
            <a:pPr marL="0" lvl="0" indent="0">
              <a:buFont typeface="+mj-lt"/>
              <a:buNone/>
            </a:pPr>
            <a:endParaRPr lang="en-US" baseline="0" dirty="0"/>
          </a:p>
          <a:p>
            <a:pPr marL="0" lvl="0" indent="0">
              <a:buFont typeface="+mj-lt"/>
              <a:buNone/>
            </a:pPr>
            <a:r>
              <a:rPr lang="en-US" baseline="0" dirty="0"/>
              <a:t>So the question is how would a computer learning, well it can learn from data and I will tell you more about that in the next few slides.</a:t>
            </a:r>
          </a:p>
          <a:p>
            <a:pPr marL="0" lvl="0" indent="0">
              <a:buFont typeface="+mj-lt"/>
              <a:buNone/>
            </a:pPr>
            <a:endParaRPr lang="en-US" baseline="0" dirty="0"/>
          </a:p>
          <a:p>
            <a:pPr marL="0" lvl="0" indent="0">
              <a:buFont typeface="+mj-lt"/>
              <a:buNone/>
            </a:pPr>
            <a:endParaRPr lang="en-US" baseline="0" dirty="0"/>
          </a:p>
          <a:p>
            <a:pPr marL="685800" lvl="1" indent="-228600">
              <a:buFont typeface="Arial" charset="0"/>
              <a:buChar char="•"/>
            </a:pPr>
            <a:endParaRPr lang="en-US" baseline="0" dirty="0"/>
          </a:p>
          <a:p>
            <a:pPr marL="457200" lvl="1" indent="0">
              <a:buFont typeface="+mj-lt"/>
              <a:buNone/>
            </a:pPr>
            <a:endParaRPr lang="en-US" baseline="0" dirty="0"/>
          </a:p>
        </p:txBody>
      </p:sp>
      <p:sp>
        <p:nvSpPr>
          <p:cNvPr id="4" name="Slide Number Placeholder 3"/>
          <p:cNvSpPr>
            <a:spLocks noGrp="1"/>
          </p:cNvSpPr>
          <p:nvPr>
            <p:ph type="sldNum" sz="quarter" idx="10"/>
          </p:nvPr>
        </p:nvSpPr>
        <p:spPr/>
        <p:txBody>
          <a:bodyPr/>
          <a:lstStyle/>
          <a:p>
            <a:fld id="{78C2D493-B86F-474A-86B5-FBF0AC05AF44}" type="slidenum">
              <a:rPr lang="en-US" smtClean="0"/>
              <a:t>8</a:t>
            </a:fld>
            <a:endParaRPr lang="en-US"/>
          </a:p>
        </p:txBody>
      </p:sp>
    </p:spTree>
    <p:extLst>
      <p:ext uri="{BB962C8B-B14F-4D97-AF65-F5344CB8AC3E}">
        <p14:creationId xmlns:p14="http://schemas.microsoft.com/office/powerpoint/2010/main" val="225085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a:t>
            </a:r>
          </a:p>
          <a:p>
            <a:endParaRPr lang="en-US" dirty="0"/>
          </a:p>
          <a:p>
            <a:r>
              <a:rPr lang="en-US" dirty="0"/>
              <a:t>To help you better understand the difference between traditional computer programming and machine learning I want to talk through these two diagrams</a:t>
            </a:r>
          </a:p>
          <a:p>
            <a:endParaRPr lang="en-US" dirty="0"/>
          </a:p>
          <a:p>
            <a:r>
              <a:rPr lang="en-US" dirty="0"/>
              <a:t>At first glance they you might think that they are identical, but there is a significant difference.</a:t>
            </a:r>
          </a:p>
          <a:p>
            <a:endParaRPr lang="en-US" dirty="0"/>
          </a:p>
          <a:p>
            <a:r>
              <a:rPr lang="en-US" dirty="0"/>
              <a:t>Lets start with the diagrams on the left. When writing a traditional computer program it is common to design and implement algorithms or functions that can accept data and return a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maybe you want to convert a number from Celsius to </a:t>
            </a:r>
            <a:r>
              <a:rPr lang="en-US" sz="1200" b="0" i="0" kern="1200" dirty="0">
                <a:solidFill>
                  <a:schemeClr val="tx1"/>
                </a:solidFill>
                <a:effectLst/>
                <a:latin typeface="+mn-lt"/>
                <a:ea typeface="+mn-ea"/>
                <a:cs typeface="+mn-cs"/>
              </a:rPr>
              <a:t>Fahrenheit. Your data would be a number representing a Celsius temperature and the output would be a Fahrenheit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Machine Learning things get turned a little upside down. Again we have data as an input but rather than providing the algorithm we provide the outputs or the answers (label). And through the process of learning the algorithm will be created for us or learned.</a:t>
            </a:r>
          </a:p>
          <a:p>
            <a:r>
              <a:rPr lang="en-US" dirty="0"/>
              <a:t>. </a:t>
            </a:r>
          </a:p>
        </p:txBody>
      </p:sp>
      <p:sp>
        <p:nvSpPr>
          <p:cNvPr id="4" name="Slide Number Placeholder 3"/>
          <p:cNvSpPr>
            <a:spLocks noGrp="1"/>
          </p:cNvSpPr>
          <p:nvPr>
            <p:ph type="sldNum" sz="quarter" idx="10"/>
          </p:nvPr>
        </p:nvSpPr>
        <p:spPr/>
        <p:txBody>
          <a:bodyPr/>
          <a:lstStyle/>
          <a:p>
            <a:fld id="{DC5F0DCD-3544-664E-86BC-1A1360A3AE4B}" type="slidenum">
              <a:rPr lang="en-US" smtClean="0"/>
              <a:t>9</a:t>
            </a:fld>
            <a:endParaRPr lang="en-US"/>
          </a:p>
        </p:txBody>
      </p:sp>
    </p:spTree>
    <p:extLst>
      <p:ext uri="{BB962C8B-B14F-4D97-AF65-F5344CB8AC3E}">
        <p14:creationId xmlns:p14="http://schemas.microsoft.com/office/powerpoint/2010/main" val="200711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55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BE325-9023-D94F-BE7C-73C73896A808}" type="slidenum">
              <a:rPr lang="en-US" smtClean="0"/>
              <a:t>32</a:t>
            </a:fld>
            <a:endParaRPr lang="en-US"/>
          </a:p>
        </p:txBody>
      </p:sp>
    </p:spTree>
    <p:extLst>
      <p:ext uri="{BB962C8B-B14F-4D97-AF65-F5344CB8AC3E}">
        <p14:creationId xmlns:p14="http://schemas.microsoft.com/office/powerpoint/2010/main" val="163615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pPr marL="0" indent="0">
              <a:buNone/>
            </a:pPr>
            <a:r>
              <a:rPr lang="en-US" dirty="0"/>
              <a:t>Now lets go through a quick example. Just a quick warning there are equations coming, I don’t want you to get too hung up on them, I just want to highlight that Machine Learning is rooted in math.</a:t>
            </a:r>
          </a:p>
          <a:p>
            <a:pPr marL="0" indent="0">
              <a:buNone/>
            </a:pPr>
            <a:endParaRPr lang="en-US" dirty="0"/>
          </a:p>
          <a:p>
            <a:pPr marL="0" indent="0">
              <a:buNone/>
            </a:pPr>
            <a:r>
              <a:rPr lang="en-US" dirty="0"/>
              <a:t>So this is a very simple dataset. Basically we are given housing data. The square footage is our input and we are trying to predict the price. Since this is training data we are given both the input (data) and the answer (label).</a:t>
            </a:r>
          </a:p>
          <a:p>
            <a:pPr marL="0" indent="0">
              <a:buNone/>
            </a:pPr>
            <a:r>
              <a:rPr lang="en-US" dirty="0"/>
              <a:t>We want to learn an algorithm what will allow us to predict (forecast) the price of a new home that might come on the market.</a:t>
            </a:r>
          </a:p>
          <a:p>
            <a:pPr marL="0" indent="0">
              <a:buNone/>
            </a:pPr>
            <a:r>
              <a:rPr lang="en-US" dirty="0"/>
              <a:t>A natural predictive model for this simple dataset might be a straight line.</a:t>
            </a:r>
          </a:p>
          <a:p>
            <a:pPr marL="0" indent="0">
              <a:buNone/>
            </a:pPr>
            <a:endParaRPr lang="en-US" dirty="0"/>
          </a:p>
          <a:p>
            <a:pPr marL="0" indent="0">
              <a:buNone/>
            </a:pPr>
            <a:r>
              <a:rPr lang="en-US" dirty="0"/>
              <a:t>So we all know the equation for line, b is the y intercept and W is the slope x is the square footage and y hat is our prediction.</a:t>
            </a:r>
          </a:p>
          <a:p>
            <a:pPr marL="0" indent="0">
              <a:buNone/>
            </a:pPr>
            <a:endParaRPr lang="en-US" dirty="0"/>
          </a:p>
          <a:p>
            <a:pPr marL="0" indent="0">
              <a:buNone/>
            </a:pPr>
            <a:r>
              <a:rPr lang="en-US" dirty="0"/>
              <a:t>The process of learning trying to figure out the best value b and the best value for W to fit our data</a:t>
            </a:r>
          </a:p>
          <a:p>
            <a:pPr marL="0" indent="0">
              <a:buNone/>
            </a:pPr>
            <a:endParaRPr lang="en-US" dirty="0"/>
          </a:p>
          <a:p>
            <a:pPr marL="0" indent="0">
              <a:buNone/>
            </a:pPr>
            <a:r>
              <a:rPr lang="en-US" dirty="0"/>
              <a:t>To do this we will need a way to measure how good the current value for b and W are. We call this a loss function and it is basically the sum of the squared difference between our prediction and the true value.</a:t>
            </a:r>
          </a:p>
          <a:p>
            <a:pPr marL="0" indent="0">
              <a:buNone/>
            </a:pPr>
            <a:endParaRPr lang="en-US" dirty="0"/>
          </a:p>
          <a:p>
            <a:pPr marL="0" indent="0">
              <a:buNone/>
            </a:pPr>
            <a:r>
              <a:rPr lang="en-US" dirty="0"/>
              <a:t>The dotted red lines represent the difference between our predicted value and the true value.</a:t>
            </a:r>
          </a:p>
          <a:p>
            <a:pPr marL="0" indent="0">
              <a:buNone/>
            </a:pPr>
            <a:endParaRPr lang="en-US" dirty="0"/>
          </a:p>
          <a:p>
            <a:pPr marL="0" indent="0">
              <a:buNone/>
            </a:pPr>
            <a:r>
              <a:rPr lang="en-US" dirty="0"/>
              <a:t>Our goal is to minimize the loss function to figure out the best b and W values</a:t>
            </a:r>
          </a:p>
          <a:p>
            <a:pPr marL="0" indent="0">
              <a:buNone/>
            </a:pPr>
            <a:endParaRPr lang="en-US" dirty="0"/>
          </a:p>
          <a:p>
            <a:pPr marL="0" indent="0">
              <a:buNone/>
            </a:pPr>
            <a:r>
              <a:rPr lang="en-US" dirty="0"/>
              <a:t>We can visualize the loss function for this simple model. Since we have a square term the resulting shape would be this bowl shape and we want to find the lowest point on the bowl, which minimizes our loss</a:t>
            </a:r>
          </a:p>
          <a:p>
            <a:pPr marL="0" indent="0">
              <a:buNone/>
            </a:pPr>
            <a:endParaRPr lang="en-US" dirty="0"/>
          </a:p>
          <a:p>
            <a:pPr marL="0" indent="0">
              <a:buNone/>
            </a:pPr>
            <a:r>
              <a:rPr lang="en-US" dirty="0"/>
              <a:t>To help us find that low point we use something called gradient decent to iteratively walk down the sides of the bowl until we find the lowest point</a:t>
            </a:r>
          </a:p>
        </p:txBody>
      </p:sp>
      <p:sp>
        <p:nvSpPr>
          <p:cNvPr id="4" name="Slide Number Placeholder 3"/>
          <p:cNvSpPr>
            <a:spLocks noGrp="1"/>
          </p:cNvSpPr>
          <p:nvPr>
            <p:ph type="sldNum" sz="quarter" idx="10"/>
          </p:nvPr>
        </p:nvSpPr>
        <p:spPr/>
        <p:txBody>
          <a:bodyPr/>
          <a:lstStyle/>
          <a:p>
            <a:fld id="{78C2D493-B86F-474A-86B5-FBF0AC05AF44}" type="slidenum">
              <a:rPr lang="en-US" smtClean="0"/>
              <a:t>34</a:t>
            </a:fld>
            <a:endParaRPr lang="en-US"/>
          </a:p>
        </p:txBody>
      </p:sp>
    </p:spTree>
    <p:extLst>
      <p:ext uri="{BB962C8B-B14F-4D97-AF65-F5344CB8AC3E}">
        <p14:creationId xmlns:p14="http://schemas.microsoft.com/office/powerpoint/2010/main" val="96172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2D493-B86F-474A-86B5-FBF0AC05AF44}" type="slidenum">
              <a:rPr lang="en-US" smtClean="0"/>
              <a:t>35</a:t>
            </a:fld>
            <a:endParaRPr lang="en-US"/>
          </a:p>
        </p:txBody>
      </p:sp>
    </p:spTree>
    <p:extLst>
      <p:ext uri="{BB962C8B-B14F-4D97-AF65-F5344CB8AC3E}">
        <p14:creationId xmlns:p14="http://schemas.microsoft.com/office/powerpoint/2010/main" val="367536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47FF-6539-9C4A-8675-70A9D25A7E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08E9D7-071B-CD44-897A-47F7553895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1E91A1-6CDE-6046-AFC0-3C47DEFA9187}"/>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5" name="Footer Placeholder 4">
            <a:extLst>
              <a:ext uri="{FF2B5EF4-FFF2-40B4-BE49-F238E27FC236}">
                <a16:creationId xmlns:a16="http://schemas.microsoft.com/office/drawing/2014/main" id="{3EC85CBB-3145-1346-AC43-3734A088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ECC10-D046-D741-A7C3-E6F1D488072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60432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EAA9-368D-ED42-943D-FA573C10C2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7FFBF3-1F5A-3746-9A08-8A79056F17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B22D5-6F16-CA48-BF0F-5BE0C49BBE5B}"/>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5" name="Footer Placeholder 4">
            <a:extLst>
              <a:ext uri="{FF2B5EF4-FFF2-40B4-BE49-F238E27FC236}">
                <a16:creationId xmlns:a16="http://schemas.microsoft.com/office/drawing/2014/main" id="{CEA0C137-BA1A-0045-8A1B-885CEE36E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14D0-2DEA-A14A-AAE2-9DFEA9C1287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57050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5B4352-DBC0-6E40-A9A2-39FE1D58D0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EC3D46-EF77-E24F-9147-C6728F2EE7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BA23C-9663-EB40-B0A5-B6BF13A83419}"/>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5" name="Footer Placeholder 4">
            <a:extLst>
              <a:ext uri="{FF2B5EF4-FFF2-40B4-BE49-F238E27FC236}">
                <a16:creationId xmlns:a16="http://schemas.microsoft.com/office/drawing/2014/main" id="{3291359D-84F2-C642-8D23-5D990BD9F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80F07-AC1A-C64F-A32F-E572DB51496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277715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156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1724-6DD3-914C-ACB6-39D521AC15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A2BB6-222B-5C45-B3B2-8D4ED857F1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98EF5-5BCD-1342-89F7-CF93B6FE8429}"/>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5" name="Footer Placeholder 4">
            <a:extLst>
              <a:ext uri="{FF2B5EF4-FFF2-40B4-BE49-F238E27FC236}">
                <a16:creationId xmlns:a16="http://schemas.microsoft.com/office/drawing/2014/main" id="{D2600367-A625-AB47-AADB-C098DBB6D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90D71-4465-3B42-A4C9-EC089BF8490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82664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C2DE-4B29-9F46-91DA-3AE55D2F4D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02B3B6-EDD8-7148-B479-74E30A15B4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70242F-E47C-2547-B742-FE355D13B900}"/>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5" name="Footer Placeholder 4">
            <a:extLst>
              <a:ext uri="{FF2B5EF4-FFF2-40B4-BE49-F238E27FC236}">
                <a16:creationId xmlns:a16="http://schemas.microsoft.com/office/drawing/2014/main" id="{3B358E75-181C-A843-B001-A46E11136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908F6-1096-9D47-A3FB-DD2DC4F11935}"/>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60553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29FC-0C18-6241-AA74-09F00EC67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44762-9622-124F-B0C5-0A50DF57119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B47532-FB1C-654F-A843-C65B0EEA85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D4E4E4-0739-0744-9385-93098B74CE78}"/>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6" name="Footer Placeholder 5">
            <a:extLst>
              <a:ext uri="{FF2B5EF4-FFF2-40B4-BE49-F238E27FC236}">
                <a16:creationId xmlns:a16="http://schemas.microsoft.com/office/drawing/2014/main" id="{B4D8EC72-D0C5-5C4B-A7D9-51C0C2F244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C9F9A-F355-B84C-A711-65F5254A7A83}"/>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372955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E51A-5AEC-B841-B5E6-BB59BDAF42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EC77E-02B0-C545-B619-1A8BE5AAA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F1E9AB-7DA8-0143-9939-CDC1C694E9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D32F94-9C69-C34C-888F-BD79CB9352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937708-EA98-444F-B30D-D6BE210F5B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5B46A6-684E-6048-BB8B-075E865B6819}"/>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8" name="Footer Placeholder 7">
            <a:extLst>
              <a:ext uri="{FF2B5EF4-FFF2-40B4-BE49-F238E27FC236}">
                <a16:creationId xmlns:a16="http://schemas.microsoft.com/office/drawing/2014/main" id="{7A7DF5C1-2074-104B-90D0-90F763FA5F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2FD721-0217-6641-8174-5663DFFAD9D2}"/>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51535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577C-1DBC-4F42-816A-1615C28E9F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12E33-2E50-B448-8063-FEB6968CD841}"/>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4" name="Footer Placeholder 3">
            <a:extLst>
              <a:ext uri="{FF2B5EF4-FFF2-40B4-BE49-F238E27FC236}">
                <a16:creationId xmlns:a16="http://schemas.microsoft.com/office/drawing/2014/main" id="{D30B7AB6-8A5C-CE4C-86D4-D2BC97713F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A41BDE-FD3D-844F-923E-9CD7EADABB1E}"/>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425535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111EAC-07D0-4342-B852-139C9A95876A}"/>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3" name="Footer Placeholder 2">
            <a:extLst>
              <a:ext uri="{FF2B5EF4-FFF2-40B4-BE49-F238E27FC236}">
                <a16:creationId xmlns:a16="http://schemas.microsoft.com/office/drawing/2014/main" id="{5CCBB4A1-75C1-C047-852F-150BC74A2C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38602B-2B2B-A54F-A1B4-BB6F284CD258}"/>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208155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EB16-2579-2A4A-BE76-3F7BD52D2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1C614-74F8-2C40-92AC-FC3C1897A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580948-338C-1244-9C31-2E31E366F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32B75A-E981-1047-8618-52856B1A38BC}"/>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6" name="Footer Placeholder 5">
            <a:extLst>
              <a:ext uri="{FF2B5EF4-FFF2-40B4-BE49-F238E27FC236}">
                <a16:creationId xmlns:a16="http://schemas.microsoft.com/office/drawing/2014/main" id="{C2D6E156-73B9-B64E-AEF2-AB208E2F3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42FCF-34DA-784C-99C4-FAB51F7694B6}"/>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44823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CDE3-C358-C54E-9CA9-EDB71EFC51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5FD7E2-F90B-EA4E-A4B6-D3C41C369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865AF0-CBB5-A048-8F98-C522A1791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F4EE85-56F7-0546-8A2F-07BC58D9F659}"/>
              </a:ext>
            </a:extLst>
          </p:cNvPr>
          <p:cNvSpPr>
            <a:spLocks noGrp="1"/>
          </p:cNvSpPr>
          <p:nvPr>
            <p:ph type="dt" sz="half" idx="10"/>
          </p:nvPr>
        </p:nvSpPr>
        <p:spPr/>
        <p:txBody>
          <a:bodyPr/>
          <a:lstStyle/>
          <a:p>
            <a:fld id="{2EB8F5CE-E464-0349-9486-8F811E3DBAEE}" type="datetimeFigureOut">
              <a:rPr lang="en-US" smtClean="0"/>
              <a:t>8/10/18</a:t>
            </a:fld>
            <a:endParaRPr lang="en-US"/>
          </a:p>
        </p:txBody>
      </p:sp>
      <p:sp>
        <p:nvSpPr>
          <p:cNvPr id="6" name="Footer Placeholder 5">
            <a:extLst>
              <a:ext uri="{FF2B5EF4-FFF2-40B4-BE49-F238E27FC236}">
                <a16:creationId xmlns:a16="http://schemas.microsoft.com/office/drawing/2014/main" id="{462F3826-4A30-1B42-A563-6C8A73398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675F-87A1-9E41-94B4-DC9DBE0BEC98}"/>
              </a:ext>
            </a:extLst>
          </p:cNvPr>
          <p:cNvSpPr>
            <a:spLocks noGrp="1"/>
          </p:cNvSpPr>
          <p:nvPr>
            <p:ph type="sldNum" sz="quarter" idx="12"/>
          </p:nvPr>
        </p:nvSpPr>
        <p:spPr/>
        <p:txBody>
          <a:bodyPr/>
          <a:lstStyle/>
          <a:p>
            <a:fld id="{81C1BD65-E27A-C246-AC32-707B9D956F27}" type="slidenum">
              <a:rPr lang="en-US" smtClean="0"/>
              <a:t>‹#›</a:t>
            </a:fld>
            <a:endParaRPr lang="en-US"/>
          </a:p>
        </p:txBody>
      </p:sp>
    </p:spTree>
    <p:extLst>
      <p:ext uri="{BB962C8B-B14F-4D97-AF65-F5344CB8AC3E}">
        <p14:creationId xmlns:p14="http://schemas.microsoft.com/office/powerpoint/2010/main" val="117060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7D75E-2155-934B-AB85-26674844E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47A7B-1D66-D947-8FBC-1BC924DFA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D65FC-B58D-074C-81F7-49087BAEA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8F5CE-E464-0349-9486-8F811E3DBAEE}" type="datetimeFigureOut">
              <a:rPr lang="en-US" smtClean="0"/>
              <a:t>8/10/18</a:t>
            </a:fld>
            <a:endParaRPr lang="en-US"/>
          </a:p>
        </p:txBody>
      </p:sp>
      <p:sp>
        <p:nvSpPr>
          <p:cNvPr id="5" name="Footer Placeholder 4">
            <a:extLst>
              <a:ext uri="{FF2B5EF4-FFF2-40B4-BE49-F238E27FC236}">
                <a16:creationId xmlns:a16="http://schemas.microsoft.com/office/drawing/2014/main" id="{8CEB0D56-7B81-C543-8FFB-B5840B529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B12E72-0B49-5F44-AA32-11185B758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1BD65-E27A-C246-AC32-707B9D956F27}" type="slidenum">
              <a:rPr lang="en-US" smtClean="0"/>
              <a:t>‹#›</a:t>
            </a:fld>
            <a:endParaRPr lang="en-US"/>
          </a:p>
        </p:txBody>
      </p:sp>
    </p:spTree>
    <p:extLst>
      <p:ext uri="{BB962C8B-B14F-4D97-AF65-F5344CB8AC3E}">
        <p14:creationId xmlns:p14="http://schemas.microsoft.com/office/powerpoint/2010/main" val="574567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stebanGuillen/DeepLearningClas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4.jpg"/></Relationships>
</file>

<file path=ppt/slides/_rels/slide10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rive.google.com/open?id=1hyv8CRsvgtuTxLllNUCTE-NxTOSGLj37"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5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rive.google.com/open?id=1iMAMbigS0ZOUiedWGbsCgNcRpBhYbMpV"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rive.google.com/open?id=1stz1cOIbZevHSokfslZBId4tecdmucV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3" Type="http://schemas.openxmlformats.org/officeDocument/2006/relationships/image" Target="../media/image330.png"/><Relationship Id="rId7" Type="http://schemas.openxmlformats.org/officeDocument/2006/relationships/image" Target="../media/image370.png"/><Relationship Id="rId12" Type="http://schemas.openxmlformats.org/officeDocument/2006/relationships/image" Target="../media/image42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11.png"/><Relationship Id="rId5" Type="http://schemas.openxmlformats.org/officeDocument/2006/relationships/image" Target="../media/image350.png"/><Relationship Id="rId15" Type="http://schemas.openxmlformats.org/officeDocument/2006/relationships/image" Target="../media/image6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s>
</file>

<file path=ppt/slides/_rels/slide48.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40.png"/><Relationship Id="rId18" Type="http://schemas.openxmlformats.org/officeDocument/2006/relationships/image" Target="../media/image61.png"/><Relationship Id="rId3" Type="http://schemas.openxmlformats.org/officeDocument/2006/relationships/image" Target="../media/image460.png"/><Relationship Id="rId7" Type="http://schemas.openxmlformats.org/officeDocument/2006/relationships/image" Target="../media/image500.png"/><Relationship Id="rId12" Type="http://schemas.openxmlformats.org/officeDocument/2006/relationships/image" Target="../media/image420.png"/><Relationship Id="rId17"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530.png"/><Relationship Id="rId5" Type="http://schemas.openxmlformats.org/officeDocument/2006/relationships/image" Target="../media/image480.png"/><Relationship Id="rId15" Type="http://schemas.openxmlformats.org/officeDocument/2006/relationships/image" Target="../media/image560.png"/><Relationship Id="rId10" Type="http://schemas.openxmlformats.org/officeDocument/2006/relationships/image" Target="../media/image400.png"/><Relationship Id="rId4" Type="http://schemas.openxmlformats.org/officeDocument/2006/relationships/image" Target="../media/image470.png"/><Relationship Id="rId9" Type="http://schemas.openxmlformats.org/officeDocument/2006/relationships/image" Target="../media/image520.png"/><Relationship Id="rId14" Type="http://schemas.openxmlformats.org/officeDocument/2006/relationships/image" Target="../media/image550.png"/></Relationships>
</file>

<file path=ppt/slides/_rels/slide4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600.png"/><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0.png"/><Relationship Id="rId10" Type="http://schemas.openxmlformats.org/officeDocument/2006/relationships/image" Target="../media/image65.png"/><Relationship Id="rId4" Type="http://schemas.openxmlformats.org/officeDocument/2006/relationships/image" Target="../media/image340.png"/><Relationship Id="rId9" Type="http://schemas.openxmlformats.org/officeDocument/2006/relationships/image" Target="../media/image4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79.png"/><Relationship Id="rId3" Type="http://schemas.openxmlformats.org/officeDocument/2006/relationships/image" Target="../media/image460.png"/><Relationship Id="rId7" Type="http://schemas.openxmlformats.org/officeDocument/2006/relationships/image" Target="../media/image76.png"/><Relationship Id="rId12" Type="http://schemas.openxmlformats.org/officeDocument/2006/relationships/image" Target="../media/image60.png"/><Relationship Id="rId17" Type="http://schemas.openxmlformats.org/officeDocument/2006/relationships/image" Target="../media/image83.png"/><Relationship Id="rId2" Type="http://schemas.openxmlformats.org/officeDocument/2006/relationships/notesSlide" Target="../notesSlides/notesSlide13.xml"/><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62.png"/><Relationship Id="rId5" Type="http://schemas.openxmlformats.org/officeDocument/2006/relationships/image" Target="../media/image74.png"/><Relationship Id="rId15" Type="http://schemas.openxmlformats.org/officeDocument/2006/relationships/image" Target="../media/image81.pn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66.png"/><Relationship Id="rId14" Type="http://schemas.openxmlformats.org/officeDocument/2006/relationships/image" Target="../media/image80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5.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85.jpe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4.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rive.google.com/open?id=1NC1kCL5AIs_LQbbeshjySfrurSdghtrD"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kaggle.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61.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87.tiff"/><Relationship Id="rId5" Type="http://schemas.openxmlformats.org/officeDocument/2006/relationships/image" Target="../media/image7.png"/><Relationship Id="rId10" Type="http://schemas.openxmlformats.org/officeDocument/2006/relationships/image" Target="../media/image88.tiff"/><Relationship Id="rId4" Type="http://schemas.openxmlformats.org/officeDocument/2006/relationships/image" Target="../media/image601.png"/><Relationship Id="rId9" Type="http://schemas.openxmlformats.org/officeDocument/2006/relationships/image" Target="../media/image1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01.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512.png"/><Relationship Id="rId4" Type="http://schemas.openxmlformats.org/officeDocument/2006/relationships/image" Target="../media/image412.png"/></Relationships>
</file>

<file path=ppt/slides/_rels/slide6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6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02.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711.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811.png"/><Relationship Id="rId4" Type="http://schemas.openxmlformats.org/officeDocument/2006/relationships/image" Target="../media/image6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71.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EstebanGuillen/DeepLearningClass"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www.fast.ai/"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24.png"/><Relationship Id="rId7" Type="http://schemas.openxmlformats.org/officeDocument/2006/relationships/image" Target="../media/image142.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jpeg"/><Relationship Id="rId10" Type="http://schemas.openxmlformats.org/officeDocument/2006/relationships/image" Target="../media/image145.jpg"/><Relationship Id="rId4" Type="http://schemas.openxmlformats.org/officeDocument/2006/relationships/image" Target="../media/image139.png"/><Relationship Id="rId9" Type="http://schemas.openxmlformats.org/officeDocument/2006/relationships/image" Target="../media/image144.jp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EstebanGuillen/DeepLearningClass"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5" Type="http://schemas.openxmlformats.org/officeDocument/2006/relationships/image" Target="../media/image145.jpg"/><Relationship Id="rId4" Type="http://schemas.openxmlformats.org/officeDocument/2006/relationships/image" Target="../media/image144.jpg"/></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F78B-38DE-6E40-A7DB-58F50F6E3D16}"/>
              </a:ext>
            </a:extLst>
          </p:cNvPr>
          <p:cNvSpPr>
            <a:spLocks noGrp="1"/>
          </p:cNvSpPr>
          <p:nvPr>
            <p:ph type="ctrTitle"/>
          </p:nvPr>
        </p:nvSpPr>
        <p:spPr/>
        <p:txBody>
          <a:bodyPr/>
          <a:lstStyle/>
          <a:p>
            <a:r>
              <a:rPr lang="en-US" dirty="0"/>
              <a:t>Intro to Deep Learning</a:t>
            </a:r>
            <a:br>
              <a:rPr lang="en-US" dirty="0"/>
            </a:br>
            <a:r>
              <a:rPr lang="en-US" sz="3200" dirty="0"/>
              <a:t>for the Absolute Beginner</a:t>
            </a:r>
          </a:p>
        </p:txBody>
      </p:sp>
      <p:sp>
        <p:nvSpPr>
          <p:cNvPr id="3" name="Subtitle 2">
            <a:extLst>
              <a:ext uri="{FF2B5EF4-FFF2-40B4-BE49-F238E27FC236}">
                <a16:creationId xmlns:a16="http://schemas.microsoft.com/office/drawing/2014/main" id="{D0C2CCB9-3890-8A48-BC9B-15B14E4F21B7}"/>
              </a:ext>
            </a:extLst>
          </p:cNvPr>
          <p:cNvSpPr>
            <a:spLocks noGrp="1"/>
          </p:cNvSpPr>
          <p:nvPr>
            <p:ph type="subTitle" idx="1"/>
          </p:nvPr>
        </p:nvSpPr>
        <p:spPr/>
        <p:txBody>
          <a:bodyPr>
            <a:normAutofit lnSpcReduction="10000"/>
          </a:bodyPr>
          <a:lstStyle/>
          <a:p>
            <a:r>
              <a:rPr lang="en-US" dirty="0"/>
              <a:t>Esteban (EJ) Guillen</a:t>
            </a:r>
          </a:p>
          <a:p>
            <a:endParaRPr lang="en-US" dirty="0"/>
          </a:p>
          <a:p>
            <a:endParaRPr lang="en-US" dirty="0"/>
          </a:p>
          <a:p>
            <a:r>
              <a:rPr lang="en-US" sz="2000" dirty="0">
                <a:hlinkClick r:id="rId3"/>
              </a:rPr>
              <a:t>https://github.com/EstebanGuillen/DeepLearningClass</a:t>
            </a:r>
            <a:endParaRPr lang="en-US" sz="2000" dirty="0"/>
          </a:p>
          <a:p>
            <a:endParaRPr lang="en-US" sz="2000" dirty="0"/>
          </a:p>
        </p:txBody>
      </p:sp>
    </p:spTree>
    <p:extLst>
      <p:ext uri="{BB962C8B-B14F-4D97-AF65-F5344CB8AC3E}">
        <p14:creationId xmlns:p14="http://schemas.microsoft.com/office/powerpoint/2010/main" val="3066786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Lesson 1 – The field of Machine 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981" y="1472810"/>
            <a:ext cx="7410519" cy="5300801"/>
          </a:xfrm>
          <a:prstGeom prst="rect">
            <a:avLst/>
          </a:prstGeom>
        </p:spPr>
      </p:pic>
    </p:spTree>
    <p:extLst>
      <p:ext uri="{BB962C8B-B14F-4D97-AF65-F5344CB8AC3E}">
        <p14:creationId xmlns:p14="http://schemas.microsoft.com/office/powerpoint/2010/main" val="316439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2CF5-8E2D-CF45-A1F8-737D02693AB0}"/>
              </a:ext>
            </a:extLst>
          </p:cNvPr>
          <p:cNvSpPr>
            <a:spLocks noGrp="1"/>
          </p:cNvSpPr>
          <p:nvPr>
            <p:ph type="title"/>
          </p:nvPr>
        </p:nvSpPr>
        <p:spPr/>
        <p:txBody>
          <a:bodyPr/>
          <a:lstStyle/>
          <a:p>
            <a:r>
              <a:rPr lang="en-US" dirty="0"/>
              <a:t>Lesson 8 - Increasing the Learning Rate</a:t>
            </a:r>
          </a:p>
        </p:txBody>
      </p:sp>
      <p:pic>
        <p:nvPicPr>
          <p:cNvPr id="5" name="Content Placeholder 4">
            <a:extLst>
              <a:ext uri="{FF2B5EF4-FFF2-40B4-BE49-F238E27FC236}">
                <a16:creationId xmlns:a16="http://schemas.microsoft.com/office/drawing/2014/main" id="{9E2ED427-D64F-A549-9BCB-6FF8ACBAEA34}"/>
              </a:ext>
            </a:extLst>
          </p:cNvPr>
          <p:cNvPicPr>
            <a:picLocks noGrp="1" noChangeAspect="1"/>
          </p:cNvPicPr>
          <p:nvPr>
            <p:ph idx="1"/>
          </p:nvPr>
        </p:nvPicPr>
        <p:blipFill>
          <a:blip r:embed="rId2"/>
          <a:stretch>
            <a:fillRect/>
          </a:stretch>
        </p:blipFill>
        <p:spPr>
          <a:xfrm>
            <a:off x="2782161" y="2173031"/>
            <a:ext cx="5511800" cy="3873500"/>
          </a:xfrm>
        </p:spPr>
      </p:pic>
    </p:spTree>
    <p:extLst>
      <p:ext uri="{BB962C8B-B14F-4D97-AF65-F5344CB8AC3E}">
        <p14:creationId xmlns:p14="http://schemas.microsoft.com/office/powerpoint/2010/main" val="39953477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BAEC-21DA-8646-A99F-8DA2A37FCAD7}"/>
              </a:ext>
            </a:extLst>
          </p:cNvPr>
          <p:cNvSpPr>
            <a:spLocks noGrp="1"/>
          </p:cNvSpPr>
          <p:nvPr>
            <p:ph type="title"/>
          </p:nvPr>
        </p:nvSpPr>
        <p:spPr/>
        <p:txBody>
          <a:bodyPr/>
          <a:lstStyle/>
          <a:p>
            <a:r>
              <a:rPr lang="en-US" dirty="0"/>
              <a:t>Lesson 8 - Pick a Learning Rate</a:t>
            </a:r>
          </a:p>
        </p:txBody>
      </p:sp>
      <p:pic>
        <p:nvPicPr>
          <p:cNvPr id="5" name="Content Placeholder 4">
            <a:extLst>
              <a:ext uri="{FF2B5EF4-FFF2-40B4-BE49-F238E27FC236}">
                <a16:creationId xmlns:a16="http://schemas.microsoft.com/office/drawing/2014/main" id="{C910ECF5-00F8-5949-AEB8-8EA31B3ACD6B}"/>
              </a:ext>
            </a:extLst>
          </p:cNvPr>
          <p:cNvPicPr>
            <a:picLocks noGrp="1" noChangeAspect="1"/>
          </p:cNvPicPr>
          <p:nvPr>
            <p:ph idx="1"/>
          </p:nvPr>
        </p:nvPicPr>
        <p:blipFill>
          <a:blip r:embed="rId2"/>
          <a:stretch>
            <a:fillRect/>
          </a:stretch>
        </p:blipFill>
        <p:spPr>
          <a:xfrm>
            <a:off x="3282950" y="2001044"/>
            <a:ext cx="5626100" cy="4000500"/>
          </a:xfrm>
        </p:spPr>
      </p:pic>
      <p:cxnSp>
        <p:nvCxnSpPr>
          <p:cNvPr id="6" name="Straight Arrow Connector 5">
            <a:extLst>
              <a:ext uri="{FF2B5EF4-FFF2-40B4-BE49-F238E27FC236}">
                <a16:creationId xmlns:a16="http://schemas.microsoft.com/office/drawing/2014/main" id="{EC1A2C03-B7E4-BE4D-BE1C-0AB06AD773B0}"/>
              </a:ext>
            </a:extLst>
          </p:cNvPr>
          <p:cNvCxnSpPr>
            <a:cxnSpLocks/>
          </p:cNvCxnSpPr>
          <p:nvPr/>
        </p:nvCxnSpPr>
        <p:spPr>
          <a:xfrm flipV="1">
            <a:off x="4224759" y="5092862"/>
            <a:ext cx="2210765" cy="10185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0210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4AA7-D58A-C14F-9B94-B000B1587E06}"/>
              </a:ext>
            </a:extLst>
          </p:cNvPr>
          <p:cNvSpPr>
            <a:spLocks noGrp="1"/>
          </p:cNvSpPr>
          <p:nvPr>
            <p:ph type="title"/>
          </p:nvPr>
        </p:nvSpPr>
        <p:spPr/>
        <p:txBody>
          <a:bodyPr/>
          <a:lstStyle/>
          <a:p>
            <a:r>
              <a:rPr lang="en-US" dirty="0"/>
              <a:t>Lesson 8 - Data Augmentation </a:t>
            </a:r>
          </a:p>
        </p:txBody>
      </p:sp>
      <p:pic>
        <p:nvPicPr>
          <p:cNvPr id="5" name="Content Placeholder 4">
            <a:extLst>
              <a:ext uri="{FF2B5EF4-FFF2-40B4-BE49-F238E27FC236}">
                <a16:creationId xmlns:a16="http://schemas.microsoft.com/office/drawing/2014/main" id="{8C5EB102-7A95-DE41-A4CE-19EB1FCA2CF6}"/>
              </a:ext>
            </a:extLst>
          </p:cNvPr>
          <p:cNvPicPr>
            <a:picLocks noGrp="1" noChangeAspect="1"/>
          </p:cNvPicPr>
          <p:nvPr>
            <p:ph idx="1"/>
          </p:nvPr>
        </p:nvPicPr>
        <p:blipFill>
          <a:blip r:embed="rId2"/>
          <a:stretch>
            <a:fillRect/>
          </a:stretch>
        </p:blipFill>
        <p:spPr>
          <a:xfrm>
            <a:off x="2032000" y="2542798"/>
            <a:ext cx="8128000" cy="4330700"/>
          </a:xfrm>
        </p:spPr>
      </p:pic>
      <p:pic>
        <p:nvPicPr>
          <p:cNvPr id="11" name="Picture 10">
            <a:extLst>
              <a:ext uri="{FF2B5EF4-FFF2-40B4-BE49-F238E27FC236}">
                <a16:creationId xmlns:a16="http://schemas.microsoft.com/office/drawing/2014/main" id="{254C4D88-559E-3646-BBA4-C518CDFADA0D}"/>
              </a:ext>
            </a:extLst>
          </p:cNvPr>
          <p:cNvPicPr>
            <a:picLocks noChangeAspect="1"/>
          </p:cNvPicPr>
          <p:nvPr/>
        </p:nvPicPr>
        <p:blipFill>
          <a:blip r:embed="rId3"/>
          <a:stretch>
            <a:fillRect/>
          </a:stretch>
        </p:blipFill>
        <p:spPr>
          <a:xfrm>
            <a:off x="1619465" y="1487488"/>
            <a:ext cx="8674100" cy="406400"/>
          </a:xfrm>
          <a:prstGeom prst="rect">
            <a:avLst/>
          </a:prstGeom>
        </p:spPr>
      </p:pic>
      <p:pic>
        <p:nvPicPr>
          <p:cNvPr id="13" name="Picture 12">
            <a:extLst>
              <a:ext uri="{FF2B5EF4-FFF2-40B4-BE49-F238E27FC236}">
                <a16:creationId xmlns:a16="http://schemas.microsoft.com/office/drawing/2014/main" id="{47F549F4-D72F-F14A-9FA9-2AB6020EFCA7}"/>
              </a:ext>
            </a:extLst>
          </p:cNvPr>
          <p:cNvPicPr>
            <a:picLocks noChangeAspect="1"/>
          </p:cNvPicPr>
          <p:nvPr/>
        </p:nvPicPr>
        <p:blipFill>
          <a:blip r:embed="rId4"/>
          <a:stretch>
            <a:fillRect/>
          </a:stretch>
        </p:blipFill>
        <p:spPr>
          <a:xfrm>
            <a:off x="1619465" y="1983998"/>
            <a:ext cx="6057900" cy="355600"/>
          </a:xfrm>
          <a:prstGeom prst="rect">
            <a:avLst/>
          </a:prstGeom>
        </p:spPr>
      </p:pic>
    </p:spTree>
    <p:extLst>
      <p:ext uri="{BB962C8B-B14F-4D97-AF65-F5344CB8AC3E}">
        <p14:creationId xmlns:p14="http://schemas.microsoft.com/office/powerpoint/2010/main" val="25354734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7188-E833-C444-A4FD-831517C8298B}"/>
              </a:ext>
            </a:extLst>
          </p:cNvPr>
          <p:cNvSpPr>
            <a:spLocks noGrp="1"/>
          </p:cNvSpPr>
          <p:nvPr>
            <p:ph type="title"/>
          </p:nvPr>
        </p:nvSpPr>
        <p:spPr/>
        <p:txBody>
          <a:bodyPr/>
          <a:lstStyle/>
          <a:p>
            <a:r>
              <a:rPr lang="en-US" dirty="0"/>
              <a:t>Lesson 8 - Training with Data Augmentation</a:t>
            </a:r>
          </a:p>
        </p:txBody>
      </p:sp>
      <p:pic>
        <p:nvPicPr>
          <p:cNvPr id="6" name="Content Placeholder 5">
            <a:extLst>
              <a:ext uri="{FF2B5EF4-FFF2-40B4-BE49-F238E27FC236}">
                <a16:creationId xmlns:a16="http://schemas.microsoft.com/office/drawing/2014/main" id="{296C4370-6765-0041-B6A6-1C6526ED2725}"/>
              </a:ext>
            </a:extLst>
          </p:cNvPr>
          <p:cNvPicPr>
            <a:picLocks noGrp="1" noChangeAspect="1"/>
          </p:cNvPicPr>
          <p:nvPr>
            <p:ph idx="1"/>
          </p:nvPr>
        </p:nvPicPr>
        <p:blipFill>
          <a:blip r:embed="rId2"/>
          <a:stretch>
            <a:fillRect/>
          </a:stretch>
        </p:blipFill>
        <p:spPr>
          <a:xfrm>
            <a:off x="2730500" y="2451894"/>
            <a:ext cx="6731000" cy="3098800"/>
          </a:xfrm>
        </p:spPr>
      </p:pic>
    </p:spTree>
    <p:extLst>
      <p:ext uri="{BB962C8B-B14F-4D97-AF65-F5344CB8AC3E}">
        <p14:creationId xmlns:p14="http://schemas.microsoft.com/office/powerpoint/2010/main" val="1568334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90DD-D4DE-FD4A-A49D-F46CCC6067D0}"/>
              </a:ext>
            </a:extLst>
          </p:cNvPr>
          <p:cNvSpPr>
            <a:spLocks noGrp="1"/>
          </p:cNvSpPr>
          <p:nvPr>
            <p:ph type="title"/>
          </p:nvPr>
        </p:nvSpPr>
        <p:spPr/>
        <p:txBody>
          <a:bodyPr/>
          <a:lstStyle/>
          <a:p>
            <a:r>
              <a:rPr lang="en-US" dirty="0"/>
              <a:t>Lesson 8 - Learning Rate Restarts (SGDR)</a:t>
            </a:r>
          </a:p>
        </p:txBody>
      </p:sp>
      <p:pic>
        <p:nvPicPr>
          <p:cNvPr id="5" name="Content Placeholder 4">
            <a:extLst>
              <a:ext uri="{FF2B5EF4-FFF2-40B4-BE49-F238E27FC236}">
                <a16:creationId xmlns:a16="http://schemas.microsoft.com/office/drawing/2014/main" id="{D50662DB-2333-E740-BA01-B419AE00D306}"/>
              </a:ext>
            </a:extLst>
          </p:cNvPr>
          <p:cNvPicPr>
            <a:picLocks noGrp="1" noChangeAspect="1"/>
          </p:cNvPicPr>
          <p:nvPr>
            <p:ph idx="1"/>
          </p:nvPr>
        </p:nvPicPr>
        <p:blipFill>
          <a:blip r:embed="rId2"/>
          <a:stretch>
            <a:fillRect/>
          </a:stretch>
        </p:blipFill>
        <p:spPr>
          <a:xfrm>
            <a:off x="3365500" y="2070894"/>
            <a:ext cx="5461000" cy="3860800"/>
          </a:xfrm>
        </p:spPr>
      </p:pic>
    </p:spTree>
    <p:extLst>
      <p:ext uri="{BB962C8B-B14F-4D97-AF65-F5344CB8AC3E}">
        <p14:creationId xmlns:p14="http://schemas.microsoft.com/office/powerpoint/2010/main" val="2919407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B70C-8660-AF44-B9F3-50EA2E121419}"/>
              </a:ext>
            </a:extLst>
          </p:cNvPr>
          <p:cNvSpPr>
            <a:spLocks noGrp="1"/>
          </p:cNvSpPr>
          <p:nvPr>
            <p:ph type="title"/>
          </p:nvPr>
        </p:nvSpPr>
        <p:spPr/>
        <p:txBody>
          <a:bodyPr/>
          <a:lstStyle/>
          <a:p>
            <a:r>
              <a:rPr lang="en-US" dirty="0"/>
              <a:t>Lesson 8 – SGDR Intuition</a:t>
            </a:r>
          </a:p>
        </p:txBody>
      </p:sp>
      <p:sp>
        <p:nvSpPr>
          <p:cNvPr id="4" name="Freeform 3">
            <a:extLst>
              <a:ext uri="{FF2B5EF4-FFF2-40B4-BE49-F238E27FC236}">
                <a16:creationId xmlns:a16="http://schemas.microsoft.com/office/drawing/2014/main" id="{06C8633F-C20B-C64E-B9AD-A0592CB3C478}"/>
              </a:ext>
            </a:extLst>
          </p:cNvPr>
          <p:cNvSpPr/>
          <p:nvPr/>
        </p:nvSpPr>
        <p:spPr>
          <a:xfrm>
            <a:off x="3444938" y="2207372"/>
            <a:ext cx="6280879" cy="3418276"/>
          </a:xfrm>
          <a:custGeom>
            <a:avLst/>
            <a:gdLst>
              <a:gd name="connsiteX0" fmla="*/ 0 w 4167265"/>
              <a:gd name="connsiteY0" fmla="*/ 0 h 3418276"/>
              <a:gd name="connsiteX1" fmla="*/ 449705 w 4167265"/>
              <a:gd name="connsiteY1" fmla="*/ 2308485 h 3418276"/>
              <a:gd name="connsiteX2" fmla="*/ 1633928 w 4167265"/>
              <a:gd name="connsiteY2" fmla="*/ 3417757 h 3418276"/>
              <a:gd name="connsiteX3" fmla="*/ 2863121 w 4167265"/>
              <a:gd name="connsiteY3" fmla="*/ 2188564 h 3418276"/>
              <a:gd name="connsiteX4" fmla="*/ 3432747 w 4167265"/>
              <a:gd name="connsiteY4" fmla="*/ 104931 h 3418276"/>
              <a:gd name="connsiteX5" fmla="*/ 3867462 w 4167265"/>
              <a:gd name="connsiteY5" fmla="*/ 3282846 h 3418276"/>
              <a:gd name="connsiteX6" fmla="*/ 4167265 w 4167265"/>
              <a:gd name="connsiteY6" fmla="*/ 89941 h 341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65" h="3418276">
                <a:moveTo>
                  <a:pt x="0" y="0"/>
                </a:moveTo>
                <a:cubicBezTo>
                  <a:pt x="88692" y="869429"/>
                  <a:pt x="177384" y="1738859"/>
                  <a:pt x="449705" y="2308485"/>
                </a:cubicBezTo>
                <a:cubicBezTo>
                  <a:pt x="722026" y="2878111"/>
                  <a:pt x="1231692" y="3437744"/>
                  <a:pt x="1633928" y="3417757"/>
                </a:cubicBezTo>
                <a:cubicBezTo>
                  <a:pt x="2036164" y="3397770"/>
                  <a:pt x="2563318" y="2740702"/>
                  <a:pt x="2863121" y="2188564"/>
                </a:cubicBezTo>
                <a:cubicBezTo>
                  <a:pt x="3162924" y="1636426"/>
                  <a:pt x="3265357" y="-77449"/>
                  <a:pt x="3432747" y="104931"/>
                </a:cubicBezTo>
                <a:cubicBezTo>
                  <a:pt x="3600137" y="287311"/>
                  <a:pt x="3745042" y="3285344"/>
                  <a:pt x="3867462" y="3282846"/>
                </a:cubicBezTo>
                <a:cubicBezTo>
                  <a:pt x="3989882" y="3280348"/>
                  <a:pt x="4078573" y="1685144"/>
                  <a:pt x="4167265" y="8994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a:extLst>
              <a:ext uri="{FF2B5EF4-FFF2-40B4-BE49-F238E27FC236}">
                <a16:creationId xmlns:a16="http://schemas.microsoft.com/office/drawing/2014/main" id="{3CF222EC-48B9-104C-8C69-A14F34BE86E4}"/>
              </a:ext>
            </a:extLst>
          </p:cNvPr>
          <p:cNvSpPr/>
          <p:nvPr/>
        </p:nvSpPr>
        <p:spPr>
          <a:xfrm>
            <a:off x="4349646" y="2174041"/>
            <a:ext cx="6280879" cy="3418276"/>
          </a:xfrm>
          <a:custGeom>
            <a:avLst/>
            <a:gdLst>
              <a:gd name="connsiteX0" fmla="*/ 0 w 4167265"/>
              <a:gd name="connsiteY0" fmla="*/ 0 h 3418276"/>
              <a:gd name="connsiteX1" fmla="*/ 449705 w 4167265"/>
              <a:gd name="connsiteY1" fmla="*/ 2308485 h 3418276"/>
              <a:gd name="connsiteX2" fmla="*/ 1633928 w 4167265"/>
              <a:gd name="connsiteY2" fmla="*/ 3417757 h 3418276"/>
              <a:gd name="connsiteX3" fmla="*/ 2863121 w 4167265"/>
              <a:gd name="connsiteY3" fmla="*/ 2188564 h 3418276"/>
              <a:gd name="connsiteX4" fmla="*/ 3432747 w 4167265"/>
              <a:gd name="connsiteY4" fmla="*/ 104931 h 3418276"/>
              <a:gd name="connsiteX5" fmla="*/ 3867462 w 4167265"/>
              <a:gd name="connsiteY5" fmla="*/ 3282846 h 3418276"/>
              <a:gd name="connsiteX6" fmla="*/ 4167265 w 4167265"/>
              <a:gd name="connsiteY6" fmla="*/ 89941 h 341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65" h="3418276">
                <a:moveTo>
                  <a:pt x="0" y="0"/>
                </a:moveTo>
                <a:cubicBezTo>
                  <a:pt x="88692" y="869429"/>
                  <a:pt x="177384" y="1738859"/>
                  <a:pt x="449705" y="2308485"/>
                </a:cubicBezTo>
                <a:cubicBezTo>
                  <a:pt x="722026" y="2878111"/>
                  <a:pt x="1231692" y="3437744"/>
                  <a:pt x="1633928" y="3417757"/>
                </a:cubicBezTo>
                <a:cubicBezTo>
                  <a:pt x="2036164" y="3397770"/>
                  <a:pt x="2563318" y="2740702"/>
                  <a:pt x="2863121" y="2188564"/>
                </a:cubicBezTo>
                <a:cubicBezTo>
                  <a:pt x="3162924" y="1636426"/>
                  <a:pt x="3265357" y="-77449"/>
                  <a:pt x="3432747" y="104931"/>
                </a:cubicBezTo>
                <a:cubicBezTo>
                  <a:pt x="3600137" y="287311"/>
                  <a:pt x="3745042" y="3285344"/>
                  <a:pt x="3867462" y="3282846"/>
                </a:cubicBezTo>
                <a:cubicBezTo>
                  <a:pt x="3989882" y="3280348"/>
                  <a:pt x="4078573" y="1685144"/>
                  <a:pt x="4167265" y="89941"/>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83801DA-FA43-C94D-BA5A-A543AA1C8372}"/>
              </a:ext>
            </a:extLst>
          </p:cNvPr>
          <p:cNvCxnSpPr>
            <a:cxnSpLocks/>
          </p:cNvCxnSpPr>
          <p:nvPr/>
        </p:nvCxnSpPr>
        <p:spPr>
          <a:xfrm>
            <a:off x="2913681" y="1890793"/>
            <a:ext cx="0" cy="4804475"/>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611CBDD-999A-3545-AF6D-04462BB97EC6}"/>
              </a:ext>
            </a:extLst>
          </p:cNvPr>
          <p:cNvCxnSpPr>
            <a:cxnSpLocks/>
          </p:cNvCxnSpPr>
          <p:nvPr/>
        </p:nvCxnSpPr>
        <p:spPr>
          <a:xfrm flipH="1">
            <a:off x="2208063" y="6070169"/>
            <a:ext cx="914681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ight Arrow 11">
            <a:extLst>
              <a:ext uri="{FF2B5EF4-FFF2-40B4-BE49-F238E27FC236}">
                <a16:creationId xmlns:a16="http://schemas.microsoft.com/office/drawing/2014/main" id="{3DCB93E0-5939-8640-A757-46DFBBF4E1C1}"/>
              </a:ext>
            </a:extLst>
          </p:cNvPr>
          <p:cNvSpPr/>
          <p:nvPr/>
        </p:nvSpPr>
        <p:spPr>
          <a:xfrm rot="13746197">
            <a:off x="7046201" y="5684883"/>
            <a:ext cx="377111" cy="277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D7F38E69-5B40-D24F-9D81-D68714B18E3C}"/>
              </a:ext>
            </a:extLst>
          </p:cNvPr>
          <p:cNvSpPr/>
          <p:nvPr/>
        </p:nvSpPr>
        <p:spPr>
          <a:xfrm rot="13746197">
            <a:off x="10211684" y="5539634"/>
            <a:ext cx="377111" cy="277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46A04A4-DE7E-B14B-BE54-C3CD5A981F95}"/>
              </a:ext>
            </a:extLst>
          </p:cNvPr>
          <p:cNvSpPr/>
          <p:nvPr/>
        </p:nvSpPr>
        <p:spPr>
          <a:xfrm rot="13746197">
            <a:off x="6950631" y="5186354"/>
            <a:ext cx="377111" cy="27780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9CA2135F-871D-5F49-A47B-AC43D4DA2C46}"/>
              </a:ext>
            </a:extLst>
          </p:cNvPr>
          <p:cNvSpPr/>
          <p:nvPr/>
        </p:nvSpPr>
        <p:spPr>
          <a:xfrm rot="13746197">
            <a:off x="10171699" y="2053114"/>
            <a:ext cx="377111" cy="27780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AB1D386-CEED-0645-AFCA-D51C77F7CE3A}"/>
              </a:ext>
            </a:extLst>
          </p:cNvPr>
          <p:cNvSpPr txBox="1"/>
          <p:nvPr/>
        </p:nvSpPr>
        <p:spPr>
          <a:xfrm>
            <a:off x="2076773" y="3053166"/>
            <a:ext cx="564578" cy="369332"/>
          </a:xfrm>
          <a:prstGeom prst="rect">
            <a:avLst/>
          </a:prstGeom>
          <a:noFill/>
        </p:spPr>
        <p:txBody>
          <a:bodyPr wrap="none" rtlCol="0">
            <a:spAutoFit/>
          </a:bodyPr>
          <a:lstStyle/>
          <a:p>
            <a:r>
              <a:rPr lang="en-US" dirty="0"/>
              <a:t>J(w)</a:t>
            </a:r>
          </a:p>
        </p:txBody>
      </p:sp>
      <p:sp>
        <p:nvSpPr>
          <p:cNvPr id="19" name="TextBox 18">
            <a:extLst>
              <a:ext uri="{FF2B5EF4-FFF2-40B4-BE49-F238E27FC236}">
                <a16:creationId xmlns:a16="http://schemas.microsoft.com/office/drawing/2014/main" id="{52EDCDF4-F45B-C142-BE2C-4759354D21A2}"/>
              </a:ext>
            </a:extLst>
          </p:cNvPr>
          <p:cNvSpPr txBox="1"/>
          <p:nvPr/>
        </p:nvSpPr>
        <p:spPr>
          <a:xfrm>
            <a:off x="7067229" y="6292314"/>
            <a:ext cx="349776" cy="369332"/>
          </a:xfrm>
          <a:prstGeom prst="rect">
            <a:avLst/>
          </a:prstGeom>
          <a:noFill/>
        </p:spPr>
        <p:txBody>
          <a:bodyPr wrap="none" rtlCol="0">
            <a:spAutoFit/>
          </a:bodyPr>
          <a:lstStyle/>
          <a:p>
            <a:r>
              <a:rPr lang="en-US" dirty="0"/>
              <a:t>w</a:t>
            </a:r>
          </a:p>
        </p:txBody>
      </p:sp>
    </p:spTree>
    <p:extLst>
      <p:ext uri="{BB962C8B-B14F-4D97-AF65-F5344CB8AC3E}">
        <p14:creationId xmlns:p14="http://schemas.microsoft.com/office/powerpoint/2010/main" val="354476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5" grpId="0" animBg="1"/>
      <p:bldP spid="16" grpId="0" animBg="1"/>
      <p:bldP spid="1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CC45-BDBA-3B42-AB98-7008B3475646}"/>
              </a:ext>
            </a:extLst>
          </p:cNvPr>
          <p:cNvSpPr>
            <a:spLocks noGrp="1"/>
          </p:cNvSpPr>
          <p:nvPr>
            <p:ph type="title"/>
          </p:nvPr>
        </p:nvSpPr>
        <p:spPr/>
        <p:txBody>
          <a:bodyPr/>
          <a:lstStyle/>
          <a:p>
            <a:r>
              <a:rPr lang="en-US" dirty="0"/>
              <a:t>Lesson 8 - Unfreeze Convolutional Layers</a:t>
            </a:r>
          </a:p>
        </p:txBody>
      </p:sp>
      <p:pic>
        <p:nvPicPr>
          <p:cNvPr id="9" name="Content Placeholder 8">
            <a:extLst>
              <a:ext uri="{FF2B5EF4-FFF2-40B4-BE49-F238E27FC236}">
                <a16:creationId xmlns:a16="http://schemas.microsoft.com/office/drawing/2014/main" id="{720427D8-2F64-0740-B93E-09227014645F}"/>
              </a:ext>
            </a:extLst>
          </p:cNvPr>
          <p:cNvPicPr>
            <a:picLocks noGrp="1" noChangeAspect="1"/>
          </p:cNvPicPr>
          <p:nvPr>
            <p:ph idx="1"/>
          </p:nvPr>
        </p:nvPicPr>
        <p:blipFill>
          <a:blip r:embed="rId2"/>
          <a:stretch>
            <a:fillRect/>
          </a:stretch>
        </p:blipFill>
        <p:spPr>
          <a:xfrm>
            <a:off x="2826453" y="1825625"/>
            <a:ext cx="6539094" cy="4351338"/>
          </a:xfrm>
        </p:spPr>
      </p:pic>
      <p:cxnSp>
        <p:nvCxnSpPr>
          <p:cNvPr id="11" name="Straight Arrow Connector 10">
            <a:extLst>
              <a:ext uri="{FF2B5EF4-FFF2-40B4-BE49-F238E27FC236}">
                <a16:creationId xmlns:a16="http://schemas.microsoft.com/office/drawing/2014/main" id="{18D8E5E5-21DA-ED45-85FA-0BEE507D9143}"/>
              </a:ext>
            </a:extLst>
          </p:cNvPr>
          <p:cNvCxnSpPr>
            <a:cxnSpLocks/>
          </p:cNvCxnSpPr>
          <p:nvPr/>
        </p:nvCxnSpPr>
        <p:spPr>
          <a:xfrm flipV="1">
            <a:off x="1028700" y="2643189"/>
            <a:ext cx="1614488" cy="1728786"/>
          </a:xfrm>
          <a:prstGeom prst="straightConnector1">
            <a:avLst/>
          </a:prstGeom>
          <a:ln w="44450">
            <a:headEnd w="lg" len="lg"/>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B8A847-F637-0647-B575-2F20F42407D8}"/>
              </a:ext>
            </a:extLst>
          </p:cNvPr>
          <p:cNvSpPr txBox="1"/>
          <p:nvPr/>
        </p:nvSpPr>
        <p:spPr>
          <a:xfrm>
            <a:off x="0" y="4486275"/>
            <a:ext cx="2376163" cy="369332"/>
          </a:xfrm>
          <a:prstGeom prst="rect">
            <a:avLst/>
          </a:prstGeom>
          <a:noFill/>
        </p:spPr>
        <p:txBody>
          <a:bodyPr wrap="none" rtlCol="0">
            <a:spAutoFit/>
          </a:bodyPr>
          <a:lstStyle/>
          <a:p>
            <a:r>
              <a:rPr lang="en-US" dirty="0"/>
              <a:t>Variable Learning Rates</a:t>
            </a:r>
          </a:p>
        </p:txBody>
      </p:sp>
    </p:spTree>
    <p:extLst>
      <p:ext uri="{BB962C8B-B14F-4D97-AF65-F5344CB8AC3E}">
        <p14:creationId xmlns:p14="http://schemas.microsoft.com/office/powerpoint/2010/main" val="26365795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0735-903D-694F-AAF8-76A34C399D9D}"/>
              </a:ext>
            </a:extLst>
          </p:cNvPr>
          <p:cNvSpPr>
            <a:spLocks noGrp="1"/>
          </p:cNvSpPr>
          <p:nvPr>
            <p:ph type="title"/>
          </p:nvPr>
        </p:nvSpPr>
        <p:spPr/>
        <p:txBody>
          <a:bodyPr/>
          <a:lstStyle/>
          <a:p>
            <a:r>
              <a:rPr lang="en-US" dirty="0"/>
              <a:t>Lesson 8 - Cycle </a:t>
            </a:r>
            <a:r>
              <a:rPr lang="en-US" dirty="0" err="1"/>
              <a:t>Mult</a:t>
            </a:r>
            <a:endParaRPr lang="en-US" dirty="0"/>
          </a:p>
        </p:txBody>
      </p:sp>
      <p:pic>
        <p:nvPicPr>
          <p:cNvPr id="5" name="Content Placeholder 4">
            <a:extLst>
              <a:ext uri="{FF2B5EF4-FFF2-40B4-BE49-F238E27FC236}">
                <a16:creationId xmlns:a16="http://schemas.microsoft.com/office/drawing/2014/main" id="{57E73290-EC1B-6C49-AFAF-5363C6AC238C}"/>
              </a:ext>
            </a:extLst>
          </p:cNvPr>
          <p:cNvPicPr>
            <a:picLocks noGrp="1" noChangeAspect="1"/>
          </p:cNvPicPr>
          <p:nvPr>
            <p:ph idx="1"/>
          </p:nvPr>
        </p:nvPicPr>
        <p:blipFill>
          <a:blip r:embed="rId2"/>
          <a:stretch>
            <a:fillRect/>
          </a:stretch>
        </p:blipFill>
        <p:spPr>
          <a:xfrm>
            <a:off x="3181350" y="2032794"/>
            <a:ext cx="5829300" cy="3937000"/>
          </a:xfrm>
        </p:spPr>
      </p:pic>
    </p:spTree>
    <p:extLst>
      <p:ext uri="{BB962C8B-B14F-4D97-AF65-F5344CB8AC3E}">
        <p14:creationId xmlns:p14="http://schemas.microsoft.com/office/powerpoint/2010/main" val="755080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2C5B-732F-1C40-BCC9-A2EF9680D970}"/>
              </a:ext>
            </a:extLst>
          </p:cNvPr>
          <p:cNvSpPr>
            <a:spLocks noGrp="1"/>
          </p:cNvSpPr>
          <p:nvPr>
            <p:ph type="title"/>
          </p:nvPr>
        </p:nvSpPr>
        <p:spPr/>
        <p:txBody>
          <a:bodyPr/>
          <a:lstStyle/>
          <a:p>
            <a:r>
              <a:rPr lang="en-US" dirty="0"/>
              <a:t>Evaluation with Test Time Augmentation (TTA)</a:t>
            </a:r>
          </a:p>
        </p:txBody>
      </p:sp>
      <p:pic>
        <p:nvPicPr>
          <p:cNvPr id="5" name="Content Placeholder 4">
            <a:extLst>
              <a:ext uri="{FF2B5EF4-FFF2-40B4-BE49-F238E27FC236}">
                <a16:creationId xmlns:a16="http://schemas.microsoft.com/office/drawing/2014/main" id="{56FD6CEC-D2D7-E04E-9E20-17B6E72B7B4C}"/>
              </a:ext>
            </a:extLst>
          </p:cNvPr>
          <p:cNvPicPr>
            <a:picLocks noGrp="1" noChangeAspect="1"/>
          </p:cNvPicPr>
          <p:nvPr>
            <p:ph idx="1"/>
          </p:nvPr>
        </p:nvPicPr>
        <p:blipFill>
          <a:blip r:embed="rId3"/>
          <a:stretch>
            <a:fillRect/>
          </a:stretch>
        </p:blipFill>
        <p:spPr>
          <a:xfrm>
            <a:off x="384320" y="1856893"/>
            <a:ext cx="5045640" cy="2315058"/>
          </a:xfrm>
        </p:spPr>
      </p:pic>
      <p:pic>
        <p:nvPicPr>
          <p:cNvPr id="7" name="Picture 6">
            <a:extLst>
              <a:ext uri="{FF2B5EF4-FFF2-40B4-BE49-F238E27FC236}">
                <a16:creationId xmlns:a16="http://schemas.microsoft.com/office/drawing/2014/main" id="{FC29C834-B491-2C4A-8D46-DCFFE6E7CD22}"/>
              </a:ext>
            </a:extLst>
          </p:cNvPr>
          <p:cNvPicPr>
            <a:picLocks noChangeAspect="1"/>
          </p:cNvPicPr>
          <p:nvPr/>
        </p:nvPicPr>
        <p:blipFill>
          <a:blip r:embed="rId4"/>
          <a:stretch>
            <a:fillRect/>
          </a:stretch>
        </p:blipFill>
        <p:spPr>
          <a:xfrm>
            <a:off x="6609034" y="1856893"/>
            <a:ext cx="4498975" cy="4398439"/>
          </a:xfrm>
          <a:prstGeom prst="rect">
            <a:avLst/>
          </a:prstGeom>
        </p:spPr>
      </p:pic>
      <p:sp>
        <p:nvSpPr>
          <p:cNvPr id="9" name="Rectangle 8">
            <a:extLst>
              <a:ext uri="{FF2B5EF4-FFF2-40B4-BE49-F238E27FC236}">
                <a16:creationId xmlns:a16="http://schemas.microsoft.com/office/drawing/2014/main" id="{0F763F0F-89E9-6B49-A534-20F9E085EB7F}"/>
              </a:ext>
            </a:extLst>
          </p:cNvPr>
          <p:cNvSpPr/>
          <p:nvPr/>
        </p:nvSpPr>
        <p:spPr>
          <a:xfrm>
            <a:off x="7730795" y="3303064"/>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2026853-7298-5B4C-8F17-7B62186C66C0}"/>
              </a:ext>
            </a:extLst>
          </p:cNvPr>
          <p:cNvSpPr/>
          <p:nvPr/>
        </p:nvSpPr>
        <p:spPr>
          <a:xfrm>
            <a:off x="6609034" y="1856893"/>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AA131F-F29C-4945-825B-7B4D07FE9C3B}"/>
              </a:ext>
            </a:extLst>
          </p:cNvPr>
          <p:cNvSpPr/>
          <p:nvPr/>
        </p:nvSpPr>
        <p:spPr>
          <a:xfrm>
            <a:off x="6609033" y="4420203"/>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B7F6FEB-218F-EC4D-AE62-A440F8DEE7F9}"/>
              </a:ext>
            </a:extLst>
          </p:cNvPr>
          <p:cNvSpPr/>
          <p:nvPr/>
        </p:nvSpPr>
        <p:spPr>
          <a:xfrm>
            <a:off x="8864485" y="2362803"/>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CBEC7EE-10B3-9045-ACFB-8FD34CDC17A3}"/>
              </a:ext>
            </a:extLst>
          </p:cNvPr>
          <p:cNvSpPr/>
          <p:nvPr/>
        </p:nvSpPr>
        <p:spPr>
          <a:xfrm>
            <a:off x="9349058" y="4203177"/>
            <a:ext cx="2040815" cy="18002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9750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EA2D5-01F7-7440-B035-9581E2B50043}"/>
              </a:ext>
            </a:extLst>
          </p:cNvPr>
          <p:cNvSpPr>
            <a:spLocks noGrp="1"/>
          </p:cNvSpPr>
          <p:nvPr>
            <p:ph type="title"/>
          </p:nvPr>
        </p:nvSpPr>
        <p:spPr/>
        <p:txBody>
          <a:bodyPr/>
          <a:lstStyle/>
          <a:p>
            <a:r>
              <a:rPr lang="en-US" dirty="0" err="1"/>
              <a:t>Lessson</a:t>
            </a:r>
            <a:r>
              <a:rPr lang="en-US" dirty="0"/>
              <a:t> 8 - Visualize Results</a:t>
            </a:r>
          </a:p>
        </p:txBody>
      </p:sp>
      <p:pic>
        <p:nvPicPr>
          <p:cNvPr id="5" name="Content Placeholder 4">
            <a:extLst>
              <a:ext uri="{FF2B5EF4-FFF2-40B4-BE49-F238E27FC236}">
                <a16:creationId xmlns:a16="http://schemas.microsoft.com/office/drawing/2014/main" id="{97C0E4EE-B5F6-8544-8B80-D8B8619FF75C}"/>
              </a:ext>
            </a:extLst>
          </p:cNvPr>
          <p:cNvPicPr>
            <a:picLocks noGrp="1" noChangeAspect="1"/>
          </p:cNvPicPr>
          <p:nvPr>
            <p:ph idx="1"/>
          </p:nvPr>
        </p:nvPicPr>
        <p:blipFill>
          <a:blip r:embed="rId2"/>
          <a:stretch>
            <a:fillRect/>
          </a:stretch>
        </p:blipFill>
        <p:spPr>
          <a:xfrm>
            <a:off x="3631769" y="1370980"/>
            <a:ext cx="4928461" cy="5487020"/>
          </a:xfrm>
        </p:spPr>
      </p:pic>
    </p:spTree>
    <p:extLst>
      <p:ext uri="{BB962C8B-B14F-4D97-AF65-F5344CB8AC3E}">
        <p14:creationId xmlns:p14="http://schemas.microsoft.com/office/powerpoint/2010/main" val="21748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0A7D-EBA4-1541-ABAE-DBFC2E57F450}"/>
              </a:ext>
            </a:extLst>
          </p:cNvPr>
          <p:cNvSpPr>
            <a:spLocks noGrp="1"/>
          </p:cNvSpPr>
          <p:nvPr>
            <p:ph type="title"/>
          </p:nvPr>
        </p:nvSpPr>
        <p:spPr/>
        <p:txBody>
          <a:bodyPr/>
          <a:lstStyle/>
          <a:p>
            <a:r>
              <a:rPr lang="en-US" dirty="0"/>
              <a:t>Lesson 1 – A formal definition</a:t>
            </a:r>
          </a:p>
        </p:txBody>
      </p:sp>
      <p:sp>
        <p:nvSpPr>
          <p:cNvPr id="3" name="Content Placeholder 2">
            <a:extLst>
              <a:ext uri="{FF2B5EF4-FFF2-40B4-BE49-F238E27FC236}">
                <a16:creationId xmlns:a16="http://schemas.microsoft.com/office/drawing/2014/main" id="{AF324EFF-2250-FC45-88B7-0881DC627F64}"/>
              </a:ext>
            </a:extLst>
          </p:cNvPr>
          <p:cNvSpPr>
            <a:spLocks noGrp="1"/>
          </p:cNvSpPr>
          <p:nvPr>
            <p:ph idx="1"/>
          </p:nvPr>
        </p:nvSpPr>
        <p:spPr/>
        <p:txBody>
          <a:bodyPr>
            <a:normAutofit/>
          </a:bodyPr>
          <a:lstStyle/>
          <a:p>
            <a:pPr marL="0" indent="0">
              <a:buNone/>
            </a:pPr>
            <a:r>
              <a:rPr lang="en-US" i="1" dirty="0"/>
              <a:t>Definition:</a:t>
            </a:r>
          </a:p>
          <a:p>
            <a:pPr marL="0" indent="0">
              <a:buNone/>
            </a:pPr>
            <a:endParaRPr lang="en-US" sz="2000" i="1" dirty="0"/>
          </a:p>
          <a:p>
            <a:pPr marL="0" indent="0">
              <a:buNone/>
            </a:pPr>
            <a:r>
              <a:rPr lang="en-US" sz="4100" i="1" dirty="0"/>
              <a:t>A computer program is said to learn from </a:t>
            </a:r>
            <a:r>
              <a:rPr lang="en-US" sz="4100" i="1" u="sng" dirty="0">
                <a:solidFill>
                  <a:srgbClr val="7030A0"/>
                </a:solidFill>
              </a:rPr>
              <a:t>experience</a:t>
            </a:r>
            <a:r>
              <a:rPr lang="en-US" sz="4100" i="1" dirty="0"/>
              <a:t> </a:t>
            </a:r>
            <a:r>
              <a:rPr lang="en-US" sz="4100" b="1" i="1" dirty="0">
                <a:solidFill>
                  <a:srgbClr val="FF0000"/>
                </a:solidFill>
              </a:rPr>
              <a:t>E</a:t>
            </a:r>
            <a:r>
              <a:rPr lang="en-US" sz="4100" i="1" dirty="0"/>
              <a:t> with respect to some class of </a:t>
            </a:r>
            <a:r>
              <a:rPr lang="en-US" sz="4100" i="1" u="sng" dirty="0">
                <a:solidFill>
                  <a:srgbClr val="7030A0"/>
                </a:solidFill>
              </a:rPr>
              <a:t>tasks</a:t>
            </a:r>
            <a:r>
              <a:rPr lang="en-US" sz="4100" i="1" dirty="0"/>
              <a:t> </a:t>
            </a:r>
            <a:r>
              <a:rPr lang="en-US" sz="4100" b="1" i="1" dirty="0">
                <a:solidFill>
                  <a:srgbClr val="FF0000"/>
                </a:solidFill>
              </a:rPr>
              <a:t>T</a:t>
            </a:r>
            <a:r>
              <a:rPr lang="en-US" sz="4100" i="1" dirty="0"/>
              <a:t> and </a:t>
            </a:r>
            <a:r>
              <a:rPr lang="en-US" sz="4100" i="1" u="sng" dirty="0">
                <a:solidFill>
                  <a:srgbClr val="7030A0"/>
                </a:solidFill>
              </a:rPr>
              <a:t>performance measure </a:t>
            </a:r>
            <a:r>
              <a:rPr lang="en-US" sz="4100" b="1" i="1" dirty="0">
                <a:solidFill>
                  <a:srgbClr val="FF0000"/>
                </a:solidFill>
              </a:rPr>
              <a:t>P</a:t>
            </a:r>
            <a:r>
              <a:rPr lang="en-US" sz="4100" i="1" dirty="0"/>
              <a:t>, if its performance at tasks in </a:t>
            </a:r>
            <a:r>
              <a:rPr lang="en-US" sz="4100" b="1" i="1" dirty="0">
                <a:solidFill>
                  <a:srgbClr val="FF0000"/>
                </a:solidFill>
              </a:rPr>
              <a:t>T</a:t>
            </a:r>
            <a:r>
              <a:rPr lang="en-US" sz="4100" i="1" dirty="0"/>
              <a:t>, as measured by </a:t>
            </a:r>
            <a:r>
              <a:rPr lang="en-US" sz="4100" b="1" i="1" dirty="0">
                <a:solidFill>
                  <a:srgbClr val="FF0000"/>
                </a:solidFill>
              </a:rPr>
              <a:t>P</a:t>
            </a:r>
            <a:r>
              <a:rPr lang="en-US" sz="4100" i="1" dirty="0"/>
              <a:t>, improves with experience </a:t>
            </a:r>
            <a:r>
              <a:rPr lang="en-US" sz="4100" b="1" i="1" dirty="0">
                <a:solidFill>
                  <a:srgbClr val="FF0000"/>
                </a:solidFill>
              </a:rPr>
              <a:t>E</a:t>
            </a:r>
            <a:r>
              <a:rPr lang="en-US" sz="4100" i="1" dirty="0"/>
              <a:t>. </a:t>
            </a:r>
            <a:r>
              <a:rPr lang="en-US" sz="4100" i="1" dirty="0">
                <a:solidFill>
                  <a:schemeClr val="accent6">
                    <a:lumMod val="50000"/>
                  </a:schemeClr>
                </a:solidFill>
              </a:rPr>
              <a:t>(Tom Mitchell, 1998)</a:t>
            </a:r>
          </a:p>
        </p:txBody>
      </p:sp>
    </p:spTree>
    <p:extLst>
      <p:ext uri="{BB962C8B-B14F-4D97-AF65-F5344CB8AC3E}">
        <p14:creationId xmlns:p14="http://schemas.microsoft.com/office/powerpoint/2010/main" val="37148537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8D22-9307-B949-B29F-5B92755F320E}"/>
              </a:ext>
            </a:extLst>
          </p:cNvPr>
          <p:cNvSpPr>
            <a:spLocks noGrp="1"/>
          </p:cNvSpPr>
          <p:nvPr>
            <p:ph type="title"/>
          </p:nvPr>
        </p:nvSpPr>
        <p:spPr/>
        <p:txBody>
          <a:bodyPr/>
          <a:lstStyle/>
          <a:p>
            <a:r>
              <a:rPr lang="en-US" dirty="0"/>
              <a:t>Lesson 8 – 15 minute Break</a:t>
            </a:r>
          </a:p>
        </p:txBody>
      </p:sp>
      <p:pic>
        <p:nvPicPr>
          <p:cNvPr id="17" name="Content Placeholder 16">
            <a:extLst>
              <a:ext uri="{FF2B5EF4-FFF2-40B4-BE49-F238E27FC236}">
                <a16:creationId xmlns:a16="http://schemas.microsoft.com/office/drawing/2014/main" id="{40F7764D-1B38-2546-AF0F-15B40376DE35}"/>
              </a:ext>
            </a:extLst>
          </p:cNvPr>
          <p:cNvPicPr>
            <a:picLocks noGrp="1" noChangeAspect="1"/>
          </p:cNvPicPr>
          <p:nvPr>
            <p:ph idx="1"/>
          </p:nvPr>
        </p:nvPicPr>
        <p:blipFill>
          <a:blip r:embed="rId3"/>
          <a:stretch>
            <a:fillRect/>
          </a:stretch>
        </p:blipFill>
        <p:spPr>
          <a:xfrm>
            <a:off x="2476616" y="1825625"/>
            <a:ext cx="7238768" cy="4351338"/>
          </a:xfrm>
        </p:spPr>
      </p:pic>
    </p:spTree>
    <p:extLst>
      <p:ext uri="{BB962C8B-B14F-4D97-AF65-F5344CB8AC3E}">
        <p14:creationId xmlns:p14="http://schemas.microsoft.com/office/powerpoint/2010/main" val="97607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53C-3CF9-9D4C-9F21-763684429FFE}"/>
              </a:ext>
            </a:extLst>
          </p:cNvPr>
          <p:cNvSpPr>
            <a:spLocks noGrp="1"/>
          </p:cNvSpPr>
          <p:nvPr>
            <p:ph type="title"/>
          </p:nvPr>
        </p:nvSpPr>
        <p:spPr/>
        <p:txBody>
          <a:bodyPr/>
          <a:lstStyle/>
          <a:p>
            <a:r>
              <a:rPr lang="en-US" dirty="0"/>
              <a:t>Lesson 9 – Class Activation Maps</a:t>
            </a:r>
          </a:p>
        </p:txBody>
      </p:sp>
      <p:sp>
        <p:nvSpPr>
          <p:cNvPr id="3" name="Content Placeholder 2">
            <a:extLst>
              <a:ext uri="{FF2B5EF4-FFF2-40B4-BE49-F238E27FC236}">
                <a16:creationId xmlns:a16="http://schemas.microsoft.com/office/drawing/2014/main" id="{192E4D53-20B7-7A40-9D69-867125FFAA60}"/>
              </a:ext>
            </a:extLst>
          </p:cNvPr>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3513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9B40-E693-754C-8C55-4B52F95A0990}"/>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49534161-CF37-934F-8E25-33A19926A44B}"/>
              </a:ext>
            </a:extLst>
          </p:cNvPr>
          <p:cNvSpPr>
            <a:spLocks noGrp="1"/>
          </p:cNvSpPr>
          <p:nvPr>
            <p:ph idx="1"/>
          </p:nvPr>
        </p:nvSpPr>
        <p:spPr/>
        <p:txBody>
          <a:bodyPr/>
          <a:lstStyle/>
          <a:p>
            <a:pPr marL="0" indent="0">
              <a:buNone/>
            </a:pPr>
            <a:r>
              <a:rPr lang="en-US" dirty="0"/>
              <a:t>Example: Playing Checkers</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playing checkers</a:t>
            </a:r>
          </a:p>
          <a:p>
            <a:pPr marL="0" indent="0">
              <a:buNone/>
            </a:pPr>
            <a:r>
              <a:rPr lang="en-US" dirty="0">
                <a:solidFill>
                  <a:srgbClr val="7030A0"/>
                </a:solidFill>
              </a:rPr>
              <a:t>Performance</a:t>
            </a:r>
            <a:r>
              <a:rPr lang="en-US" dirty="0"/>
              <a:t> </a:t>
            </a:r>
            <a:r>
              <a:rPr lang="en-US" b="1" dirty="0">
                <a:solidFill>
                  <a:srgbClr val="FF0000"/>
                </a:solidFill>
              </a:rPr>
              <a:t>P</a:t>
            </a:r>
            <a:r>
              <a:rPr lang="en-US" dirty="0"/>
              <a:t> : percentage of games won</a:t>
            </a:r>
          </a:p>
          <a:p>
            <a:pPr marL="0" indent="0">
              <a:buNone/>
            </a:pPr>
            <a:r>
              <a:rPr lang="en-US" dirty="0">
                <a:solidFill>
                  <a:srgbClr val="7030A0"/>
                </a:solidFill>
              </a:rPr>
              <a:t>Experience</a:t>
            </a:r>
            <a:r>
              <a:rPr lang="en-US" dirty="0"/>
              <a:t> </a:t>
            </a:r>
            <a:r>
              <a:rPr lang="en-US" b="1" dirty="0">
                <a:solidFill>
                  <a:srgbClr val="FF0000"/>
                </a:solidFill>
              </a:rPr>
              <a:t>E</a:t>
            </a:r>
            <a:r>
              <a:rPr lang="en-US" dirty="0"/>
              <a:t> : outcomes of games played</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46362DA-5081-7B4B-BE22-4A81E667C14C}"/>
              </a:ext>
            </a:extLst>
          </p:cNvPr>
          <p:cNvPicPr>
            <a:picLocks noChangeAspect="1"/>
          </p:cNvPicPr>
          <p:nvPr/>
        </p:nvPicPr>
        <p:blipFill>
          <a:blip r:embed="rId2"/>
          <a:stretch>
            <a:fillRect/>
          </a:stretch>
        </p:blipFill>
        <p:spPr>
          <a:xfrm>
            <a:off x="7261521" y="4001293"/>
            <a:ext cx="3124463" cy="1762197"/>
          </a:xfrm>
          <a:prstGeom prst="rect">
            <a:avLst/>
          </a:prstGeom>
        </p:spPr>
      </p:pic>
    </p:spTree>
    <p:extLst>
      <p:ext uri="{BB962C8B-B14F-4D97-AF65-F5344CB8AC3E}">
        <p14:creationId xmlns:p14="http://schemas.microsoft.com/office/powerpoint/2010/main" val="3192835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949B-F59B-FA44-9D2C-8071A06F9C1F}"/>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8F63D433-4A0F-484F-B2A4-C7C7E9E28CAF}"/>
              </a:ext>
            </a:extLst>
          </p:cNvPr>
          <p:cNvSpPr>
            <a:spLocks noGrp="1"/>
          </p:cNvSpPr>
          <p:nvPr>
            <p:ph idx="1"/>
          </p:nvPr>
        </p:nvSpPr>
        <p:spPr/>
        <p:txBody>
          <a:bodyPr/>
          <a:lstStyle/>
          <a:p>
            <a:pPr marL="0" indent="0">
              <a:buNone/>
            </a:pPr>
            <a:r>
              <a:rPr lang="en-US" dirty="0"/>
              <a:t>Example: Predicting Housing Sale Price</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Given square footage predict sale price</a:t>
            </a:r>
          </a:p>
          <a:p>
            <a:pPr marL="0" indent="0">
              <a:buNone/>
            </a:pPr>
            <a:r>
              <a:rPr lang="en-US" dirty="0">
                <a:solidFill>
                  <a:srgbClr val="7030A0"/>
                </a:solidFill>
              </a:rPr>
              <a:t>Performance</a:t>
            </a:r>
            <a:r>
              <a:rPr lang="en-US" dirty="0"/>
              <a:t> </a:t>
            </a:r>
            <a:r>
              <a:rPr lang="en-US" b="1" dirty="0">
                <a:solidFill>
                  <a:srgbClr val="FF0000"/>
                </a:solidFill>
              </a:rPr>
              <a:t>P</a:t>
            </a:r>
            <a:r>
              <a:rPr lang="en-US" dirty="0"/>
              <a:t> : How accurate the predicted price is</a:t>
            </a:r>
          </a:p>
          <a:p>
            <a:pPr marL="0" indent="0">
              <a:buNone/>
            </a:pPr>
            <a:r>
              <a:rPr lang="en-US" dirty="0">
                <a:solidFill>
                  <a:srgbClr val="7030A0"/>
                </a:solidFill>
              </a:rPr>
              <a:t>Experience</a:t>
            </a:r>
            <a:r>
              <a:rPr lang="en-US" dirty="0"/>
              <a:t> </a:t>
            </a:r>
            <a:r>
              <a:rPr lang="en-US" b="1" dirty="0">
                <a:solidFill>
                  <a:srgbClr val="FF0000"/>
                </a:solidFill>
              </a:rPr>
              <a:t>E</a:t>
            </a:r>
            <a:r>
              <a:rPr lang="en-US" dirty="0"/>
              <a:t> : Historical data on home sales over the last few years</a:t>
            </a:r>
          </a:p>
          <a:p>
            <a:pPr marL="0" indent="0">
              <a:buNone/>
            </a:pPr>
            <a:endParaRPr lang="en-US" dirty="0"/>
          </a:p>
        </p:txBody>
      </p:sp>
      <p:pic>
        <p:nvPicPr>
          <p:cNvPr id="5" name="Picture 4">
            <a:extLst>
              <a:ext uri="{FF2B5EF4-FFF2-40B4-BE49-F238E27FC236}">
                <a16:creationId xmlns:a16="http://schemas.microsoft.com/office/drawing/2014/main" id="{C026A28A-4A0E-1F45-8A48-EE9111601802}"/>
              </a:ext>
            </a:extLst>
          </p:cNvPr>
          <p:cNvPicPr>
            <a:picLocks noChangeAspect="1"/>
          </p:cNvPicPr>
          <p:nvPr/>
        </p:nvPicPr>
        <p:blipFill>
          <a:blip r:embed="rId2"/>
          <a:stretch>
            <a:fillRect/>
          </a:stretch>
        </p:blipFill>
        <p:spPr>
          <a:xfrm>
            <a:off x="4128654" y="4340854"/>
            <a:ext cx="3588327" cy="2404001"/>
          </a:xfrm>
          <a:prstGeom prst="rect">
            <a:avLst/>
          </a:prstGeom>
        </p:spPr>
      </p:pic>
    </p:spTree>
    <p:extLst>
      <p:ext uri="{BB962C8B-B14F-4D97-AF65-F5344CB8AC3E}">
        <p14:creationId xmlns:p14="http://schemas.microsoft.com/office/powerpoint/2010/main" val="1073546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9B40-E693-754C-8C55-4B52F95A0990}"/>
              </a:ext>
            </a:extLst>
          </p:cNvPr>
          <p:cNvSpPr>
            <a:spLocks noGrp="1"/>
          </p:cNvSpPr>
          <p:nvPr>
            <p:ph type="title"/>
          </p:nvPr>
        </p:nvSpPr>
        <p:spPr/>
        <p:txBody>
          <a:bodyPr/>
          <a:lstStyle/>
          <a:p>
            <a:r>
              <a:rPr lang="en-US" dirty="0"/>
              <a:t>Lesson 1 – Example</a:t>
            </a:r>
          </a:p>
        </p:txBody>
      </p:sp>
      <p:sp>
        <p:nvSpPr>
          <p:cNvPr id="3" name="Content Placeholder 2">
            <a:extLst>
              <a:ext uri="{FF2B5EF4-FFF2-40B4-BE49-F238E27FC236}">
                <a16:creationId xmlns:a16="http://schemas.microsoft.com/office/drawing/2014/main" id="{49534161-CF37-934F-8E25-33A19926A44B}"/>
              </a:ext>
            </a:extLst>
          </p:cNvPr>
          <p:cNvSpPr>
            <a:spLocks noGrp="1"/>
          </p:cNvSpPr>
          <p:nvPr>
            <p:ph idx="1"/>
          </p:nvPr>
        </p:nvSpPr>
        <p:spPr/>
        <p:txBody>
          <a:bodyPr/>
          <a:lstStyle/>
          <a:p>
            <a:pPr marL="0" indent="0">
              <a:buNone/>
            </a:pPr>
            <a:r>
              <a:rPr lang="en-US" dirty="0"/>
              <a:t>Example: Recognize Handwritten Digits</a:t>
            </a:r>
          </a:p>
          <a:p>
            <a:pPr marL="0" indent="0">
              <a:buNone/>
            </a:pPr>
            <a:endParaRPr lang="en-US" dirty="0"/>
          </a:p>
          <a:p>
            <a:pPr marL="0" indent="0">
              <a:buNone/>
            </a:pPr>
            <a:r>
              <a:rPr lang="en-US" dirty="0">
                <a:solidFill>
                  <a:srgbClr val="7030A0"/>
                </a:solidFill>
              </a:rPr>
              <a:t>Task</a:t>
            </a:r>
            <a:r>
              <a:rPr lang="en-US" dirty="0"/>
              <a:t> </a:t>
            </a:r>
            <a:r>
              <a:rPr lang="en-US" b="1" dirty="0">
                <a:solidFill>
                  <a:srgbClr val="FF0000"/>
                </a:solidFill>
              </a:rPr>
              <a:t>T</a:t>
            </a:r>
            <a:r>
              <a:rPr lang="en-US" dirty="0"/>
              <a:t> : Given an image classify it as a digit (0-9)</a:t>
            </a:r>
          </a:p>
          <a:p>
            <a:pPr marL="0" indent="0">
              <a:buNone/>
            </a:pPr>
            <a:r>
              <a:rPr lang="en-US" dirty="0">
                <a:solidFill>
                  <a:srgbClr val="7030A0"/>
                </a:solidFill>
              </a:rPr>
              <a:t>Performance</a:t>
            </a:r>
            <a:r>
              <a:rPr lang="en-US" dirty="0"/>
              <a:t> </a:t>
            </a:r>
            <a:r>
              <a:rPr lang="en-US" b="1" dirty="0">
                <a:solidFill>
                  <a:srgbClr val="FF0000"/>
                </a:solidFill>
              </a:rPr>
              <a:t>P</a:t>
            </a:r>
            <a:r>
              <a:rPr lang="en-US" dirty="0"/>
              <a:t> : % of correct classifications</a:t>
            </a:r>
          </a:p>
          <a:p>
            <a:pPr marL="0" indent="0">
              <a:buNone/>
            </a:pPr>
            <a:r>
              <a:rPr lang="en-US" dirty="0">
                <a:solidFill>
                  <a:srgbClr val="7030A0"/>
                </a:solidFill>
              </a:rPr>
              <a:t>Experience</a:t>
            </a:r>
            <a:r>
              <a:rPr lang="en-US" dirty="0"/>
              <a:t> </a:t>
            </a:r>
            <a:r>
              <a:rPr lang="en-US" b="1" dirty="0">
                <a:solidFill>
                  <a:srgbClr val="FF0000"/>
                </a:solidFill>
              </a:rPr>
              <a:t>E</a:t>
            </a:r>
            <a:r>
              <a:rPr lang="en-US" dirty="0"/>
              <a:t> : A database of images with classification labels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0F001C7A-821F-6D4C-A059-2072E29E39D7}"/>
              </a:ext>
            </a:extLst>
          </p:cNvPr>
          <p:cNvPicPr>
            <a:picLocks noChangeAspect="1"/>
          </p:cNvPicPr>
          <p:nvPr/>
        </p:nvPicPr>
        <p:blipFill>
          <a:blip r:embed="rId2"/>
          <a:stretch>
            <a:fillRect/>
          </a:stretch>
        </p:blipFill>
        <p:spPr>
          <a:xfrm>
            <a:off x="3532908" y="4374572"/>
            <a:ext cx="3311237" cy="2483428"/>
          </a:xfrm>
          <a:prstGeom prst="rect">
            <a:avLst/>
          </a:prstGeom>
        </p:spPr>
      </p:pic>
    </p:spTree>
    <p:extLst>
      <p:ext uri="{BB962C8B-B14F-4D97-AF65-F5344CB8AC3E}">
        <p14:creationId xmlns:p14="http://schemas.microsoft.com/office/powerpoint/2010/main" val="2683440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1BA-2A6F-C64B-BCC1-7364AD727BBA}"/>
              </a:ext>
            </a:extLst>
          </p:cNvPr>
          <p:cNvSpPr>
            <a:spLocks noGrp="1"/>
          </p:cNvSpPr>
          <p:nvPr>
            <p:ph type="title"/>
          </p:nvPr>
        </p:nvSpPr>
        <p:spPr/>
        <p:txBody>
          <a:bodyPr/>
          <a:lstStyle/>
          <a:p>
            <a:r>
              <a:rPr lang="en-US" dirty="0"/>
              <a:t>Lesson 1 - Questions</a:t>
            </a:r>
          </a:p>
        </p:txBody>
      </p:sp>
      <p:pic>
        <p:nvPicPr>
          <p:cNvPr id="5" name="Content Placeholder 4">
            <a:extLst>
              <a:ext uri="{FF2B5EF4-FFF2-40B4-BE49-F238E27FC236}">
                <a16:creationId xmlns:a16="http://schemas.microsoft.com/office/drawing/2014/main" id="{933157AF-AA8E-9E4A-8651-0FAF496A9362}"/>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178994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FC0D-E891-0F48-8A6B-4EFDA2625B24}"/>
              </a:ext>
            </a:extLst>
          </p:cNvPr>
          <p:cNvSpPr>
            <a:spLocks noGrp="1"/>
          </p:cNvSpPr>
          <p:nvPr>
            <p:ph type="title"/>
          </p:nvPr>
        </p:nvSpPr>
        <p:spPr/>
        <p:txBody>
          <a:bodyPr/>
          <a:lstStyle/>
          <a:p>
            <a:r>
              <a:rPr lang="en-US" dirty="0"/>
              <a:t>Lesson 1 – Exercise (5 minutes)</a:t>
            </a:r>
          </a:p>
        </p:txBody>
      </p:sp>
      <p:sp>
        <p:nvSpPr>
          <p:cNvPr id="3" name="Content Placeholder 2">
            <a:extLst>
              <a:ext uri="{FF2B5EF4-FFF2-40B4-BE49-F238E27FC236}">
                <a16:creationId xmlns:a16="http://schemas.microsoft.com/office/drawing/2014/main" id="{43F8121E-39D5-E144-8D0E-73339E082979}"/>
              </a:ext>
            </a:extLst>
          </p:cNvPr>
          <p:cNvSpPr>
            <a:spLocks noGrp="1"/>
          </p:cNvSpPr>
          <p:nvPr>
            <p:ph idx="1"/>
          </p:nvPr>
        </p:nvSpPr>
        <p:spPr/>
        <p:txBody>
          <a:bodyPr/>
          <a:lstStyle/>
          <a:p>
            <a:r>
              <a:rPr lang="en-US" dirty="0"/>
              <a:t>Come up with </a:t>
            </a:r>
            <a:r>
              <a:rPr lang="en-US" b="1" u="sng" dirty="0"/>
              <a:t>3-5</a:t>
            </a:r>
            <a:r>
              <a:rPr lang="en-US" dirty="0"/>
              <a:t> Machine Learning examples and define:</a:t>
            </a:r>
          </a:p>
          <a:p>
            <a:pPr marL="0" indent="0">
              <a:buNone/>
            </a:pPr>
            <a:endParaRPr lang="en-US" dirty="0"/>
          </a:p>
          <a:p>
            <a:pPr marL="0" indent="0">
              <a:buNone/>
            </a:pPr>
            <a:r>
              <a:rPr lang="en-US" dirty="0">
                <a:solidFill>
                  <a:srgbClr val="7030A0"/>
                </a:solidFill>
              </a:rPr>
              <a:t>Task</a:t>
            </a:r>
            <a:r>
              <a:rPr lang="en-US" dirty="0"/>
              <a:t> </a:t>
            </a:r>
            <a:r>
              <a:rPr lang="en-US" b="1" dirty="0">
                <a:solidFill>
                  <a:srgbClr val="FF0000"/>
                </a:solidFill>
              </a:rPr>
              <a:t>T</a:t>
            </a:r>
            <a:r>
              <a:rPr lang="en-US" dirty="0"/>
              <a:t> </a:t>
            </a:r>
          </a:p>
          <a:p>
            <a:pPr marL="0" indent="0">
              <a:buNone/>
            </a:pPr>
            <a:r>
              <a:rPr lang="en-US" dirty="0">
                <a:solidFill>
                  <a:srgbClr val="7030A0"/>
                </a:solidFill>
              </a:rPr>
              <a:t>Performance</a:t>
            </a:r>
            <a:r>
              <a:rPr lang="en-US" dirty="0"/>
              <a:t> </a:t>
            </a:r>
            <a:r>
              <a:rPr lang="en-US" b="1" dirty="0">
                <a:solidFill>
                  <a:srgbClr val="FF0000"/>
                </a:solidFill>
              </a:rPr>
              <a:t>P</a:t>
            </a:r>
            <a:endParaRPr lang="en-US" dirty="0"/>
          </a:p>
          <a:p>
            <a:pPr marL="0" indent="0">
              <a:buNone/>
            </a:pPr>
            <a:r>
              <a:rPr lang="en-US" dirty="0">
                <a:solidFill>
                  <a:srgbClr val="7030A0"/>
                </a:solidFill>
              </a:rPr>
              <a:t>Experience</a:t>
            </a:r>
            <a:r>
              <a:rPr lang="en-US" dirty="0"/>
              <a:t> </a:t>
            </a:r>
            <a:r>
              <a:rPr lang="en-US" b="1" dirty="0">
                <a:solidFill>
                  <a:srgbClr val="FF0000"/>
                </a:solidFill>
              </a:rPr>
              <a:t>E</a:t>
            </a:r>
            <a:endParaRPr lang="en-US" dirty="0"/>
          </a:p>
          <a:p>
            <a:pPr marL="0" indent="0">
              <a:buNone/>
            </a:pPr>
            <a:endParaRPr lang="en-US" dirty="0"/>
          </a:p>
        </p:txBody>
      </p:sp>
    </p:spTree>
    <p:extLst>
      <p:ext uri="{BB962C8B-B14F-4D97-AF65-F5344CB8AC3E}">
        <p14:creationId xmlns:p14="http://schemas.microsoft.com/office/powerpoint/2010/main" val="128705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2645-3785-F14E-B27E-BDE3026356F0}"/>
              </a:ext>
            </a:extLst>
          </p:cNvPr>
          <p:cNvSpPr>
            <a:spLocks noGrp="1"/>
          </p:cNvSpPr>
          <p:nvPr>
            <p:ph type="title"/>
          </p:nvPr>
        </p:nvSpPr>
        <p:spPr/>
        <p:txBody>
          <a:bodyPr/>
          <a:lstStyle/>
          <a:p>
            <a:r>
              <a:rPr lang="en-US" dirty="0"/>
              <a:t>Lesson 1 - Review</a:t>
            </a:r>
          </a:p>
        </p:txBody>
      </p:sp>
      <p:sp>
        <p:nvSpPr>
          <p:cNvPr id="3" name="Content Placeholder 2">
            <a:extLst>
              <a:ext uri="{FF2B5EF4-FFF2-40B4-BE49-F238E27FC236}">
                <a16:creationId xmlns:a16="http://schemas.microsoft.com/office/drawing/2014/main" id="{62EBA3E2-E113-574E-8C5E-4237353550F7}"/>
              </a:ext>
            </a:extLst>
          </p:cNvPr>
          <p:cNvSpPr>
            <a:spLocks noGrp="1"/>
          </p:cNvSpPr>
          <p:nvPr>
            <p:ph idx="1"/>
          </p:nvPr>
        </p:nvSpPr>
        <p:spPr/>
        <p:txBody>
          <a:bodyPr/>
          <a:lstStyle/>
          <a:p>
            <a:r>
              <a:rPr lang="en-US" dirty="0"/>
              <a:t>AI vs. ML vs. DL</a:t>
            </a:r>
          </a:p>
          <a:p>
            <a:r>
              <a:rPr lang="en-US" dirty="0"/>
              <a:t>How ML is different from traditional programing</a:t>
            </a:r>
          </a:p>
          <a:p>
            <a:r>
              <a:rPr lang="en-US" dirty="0"/>
              <a:t>How to frame a ML problem</a:t>
            </a:r>
          </a:p>
        </p:txBody>
      </p:sp>
    </p:spTree>
    <p:extLst>
      <p:ext uri="{BB962C8B-B14F-4D97-AF65-F5344CB8AC3E}">
        <p14:creationId xmlns:p14="http://schemas.microsoft.com/office/powerpoint/2010/main" val="4284388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B7F1-5A24-9B46-8599-A84DC9611C74}"/>
              </a:ext>
            </a:extLst>
          </p:cNvPr>
          <p:cNvSpPr>
            <a:spLocks noGrp="1"/>
          </p:cNvSpPr>
          <p:nvPr>
            <p:ph type="title"/>
          </p:nvPr>
        </p:nvSpPr>
        <p:spPr/>
        <p:txBody>
          <a:bodyPr/>
          <a:lstStyle/>
          <a:p>
            <a:r>
              <a:rPr lang="en-US" dirty="0"/>
              <a:t>Lesson 2 – Calculus</a:t>
            </a:r>
          </a:p>
        </p:txBody>
      </p:sp>
      <p:pic>
        <p:nvPicPr>
          <p:cNvPr id="5" name="Content Placeholder 4">
            <a:extLst>
              <a:ext uri="{FF2B5EF4-FFF2-40B4-BE49-F238E27FC236}">
                <a16:creationId xmlns:a16="http://schemas.microsoft.com/office/drawing/2014/main" id="{7B7521D4-A9F3-624B-B928-392A42C7CBF1}"/>
              </a:ext>
            </a:extLst>
          </p:cNvPr>
          <p:cNvPicPr>
            <a:picLocks noGrp="1" noChangeAspect="1"/>
          </p:cNvPicPr>
          <p:nvPr>
            <p:ph idx="1"/>
          </p:nvPr>
        </p:nvPicPr>
        <p:blipFill>
          <a:blip r:embed="rId2"/>
          <a:stretch>
            <a:fillRect/>
          </a:stretch>
        </p:blipFill>
        <p:spPr>
          <a:xfrm>
            <a:off x="2092037" y="2028569"/>
            <a:ext cx="7181004" cy="4139637"/>
          </a:xfrm>
        </p:spPr>
      </p:pic>
    </p:spTree>
    <p:extLst>
      <p:ext uri="{BB962C8B-B14F-4D97-AF65-F5344CB8AC3E}">
        <p14:creationId xmlns:p14="http://schemas.microsoft.com/office/powerpoint/2010/main" val="392982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F422-9C73-8F48-B7B7-A50CE2E704F8}"/>
              </a:ext>
            </a:extLst>
          </p:cNvPr>
          <p:cNvSpPr>
            <a:spLocks noGrp="1"/>
          </p:cNvSpPr>
          <p:nvPr>
            <p:ph type="title"/>
          </p:nvPr>
        </p:nvSpPr>
        <p:spPr/>
        <p:txBody>
          <a:bodyPr/>
          <a:lstStyle/>
          <a:p>
            <a:r>
              <a:rPr lang="en-US" dirty="0"/>
              <a:t>Lesson 2 – Linear Algebra </a:t>
            </a:r>
          </a:p>
        </p:txBody>
      </p:sp>
      <p:pic>
        <p:nvPicPr>
          <p:cNvPr id="5" name="Content Placeholder 4">
            <a:extLst>
              <a:ext uri="{FF2B5EF4-FFF2-40B4-BE49-F238E27FC236}">
                <a16:creationId xmlns:a16="http://schemas.microsoft.com/office/drawing/2014/main" id="{5E3E71B5-BC6D-F74C-8623-39A00542FE59}"/>
              </a:ext>
            </a:extLst>
          </p:cNvPr>
          <p:cNvPicPr>
            <a:picLocks noGrp="1" noChangeAspect="1"/>
          </p:cNvPicPr>
          <p:nvPr>
            <p:ph idx="1"/>
          </p:nvPr>
        </p:nvPicPr>
        <p:blipFill>
          <a:blip r:embed="rId2"/>
          <a:stretch>
            <a:fillRect/>
          </a:stretch>
        </p:blipFill>
        <p:spPr>
          <a:xfrm>
            <a:off x="838200" y="1946434"/>
            <a:ext cx="6948651" cy="2518886"/>
          </a:xfrm>
        </p:spPr>
      </p:pic>
      <p:pic>
        <p:nvPicPr>
          <p:cNvPr id="4" name="Picture 3">
            <a:extLst>
              <a:ext uri="{FF2B5EF4-FFF2-40B4-BE49-F238E27FC236}">
                <a16:creationId xmlns:a16="http://schemas.microsoft.com/office/drawing/2014/main" id="{648464E7-8F82-5848-BA12-B2730866C9A8}"/>
              </a:ext>
            </a:extLst>
          </p:cNvPr>
          <p:cNvPicPr>
            <a:picLocks noChangeAspect="1"/>
          </p:cNvPicPr>
          <p:nvPr/>
        </p:nvPicPr>
        <p:blipFill>
          <a:blip r:embed="rId3"/>
          <a:stretch>
            <a:fillRect/>
          </a:stretch>
        </p:blipFill>
        <p:spPr>
          <a:xfrm>
            <a:off x="8813800" y="1783477"/>
            <a:ext cx="2540000" cy="2844800"/>
          </a:xfrm>
          <a:prstGeom prst="rect">
            <a:avLst/>
          </a:prstGeom>
        </p:spPr>
      </p:pic>
    </p:spTree>
    <p:extLst>
      <p:ext uri="{BB962C8B-B14F-4D97-AF65-F5344CB8AC3E}">
        <p14:creationId xmlns:p14="http://schemas.microsoft.com/office/powerpoint/2010/main" val="44847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1CE9-4DE5-3A46-A770-8655D872BCEE}"/>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8361FE2C-D822-2449-9E37-C256BFE04F87}"/>
              </a:ext>
            </a:extLst>
          </p:cNvPr>
          <p:cNvSpPr>
            <a:spLocks noGrp="1"/>
          </p:cNvSpPr>
          <p:nvPr>
            <p:ph idx="1"/>
          </p:nvPr>
        </p:nvSpPr>
        <p:spPr/>
        <p:txBody>
          <a:bodyPr>
            <a:normAutofit fontScale="92500" lnSpcReduction="10000"/>
          </a:bodyPr>
          <a:lstStyle/>
          <a:p>
            <a:r>
              <a:rPr lang="en-US" dirty="0"/>
              <a:t>Member of technical staff</a:t>
            </a:r>
          </a:p>
          <a:p>
            <a:pPr lvl="1"/>
            <a:r>
              <a:rPr lang="en-US" dirty="0"/>
              <a:t>BS Computer Engineering (K-State)</a:t>
            </a:r>
          </a:p>
          <a:p>
            <a:pPr lvl="1"/>
            <a:r>
              <a:rPr lang="en-US" dirty="0"/>
              <a:t>Masters Software Engineering (K-State)</a:t>
            </a:r>
          </a:p>
          <a:p>
            <a:r>
              <a:rPr lang="en-US" dirty="0"/>
              <a:t>Fall 2015 UNM</a:t>
            </a:r>
          </a:p>
          <a:p>
            <a:pPr lvl="1"/>
            <a:r>
              <a:rPr lang="en-US" dirty="0"/>
              <a:t>PhD?</a:t>
            </a:r>
          </a:p>
          <a:p>
            <a:pPr lvl="1"/>
            <a:r>
              <a:rPr lang="en-US" dirty="0"/>
              <a:t>Machine Learning</a:t>
            </a:r>
          </a:p>
          <a:p>
            <a:r>
              <a:rPr lang="en-US" dirty="0"/>
              <a:t>Fall 2016 PhD student</a:t>
            </a:r>
          </a:p>
          <a:p>
            <a:pPr lvl="1"/>
            <a:r>
              <a:rPr lang="en-US" dirty="0"/>
              <a:t>Deep Learning (Computer Vision)</a:t>
            </a:r>
          </a:p>
          <a:p>
            <a:pPr lvl="2"/>
            <a:r>
              <a:rPr lang="en-US" dirty="0"/>
              <a:t>Working with a Radiologist at UNM Hospital</a:t>
            </a:r>
          </a:p>
          <a:p>
            <a:r>
              <a:rPr lang="en-US" dirty="0"/>
              <a:t>Deep Learning has potential at Sandia</a:t>
            </a:r>
          </a:p>
          <a:p>
            <a:pPr lvl="1"/>
            <a:r>
              <a:rPr lang="en-US" dirty="0"/>
              <a:t>Need to develop necessary skills</a:t>
            </a:r>
          </a:p>
          <a:p>
            <a:pPr lvl="1"/>
            <a:endParaRPr lang="en-US" dirty="0"/>
          </a:p>
        </p:txBody>
      </p:sp>
    </p:spTree>
    <p:extLst>
      <p:ext uri="{BB962C8B-B14F-4D97-AF65-F5344CB8AC3E}">
        <p14:creationId xmlns:p14="http://schemas.microsoft.com/office/powerpoint/2010/main" val="2933635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AB16-0945-7847-905F-D299A4FD3E13}"/>
              </a:ext>
            </a:extLst>
          </p:cNvPr>
          <p:cNvSpPr>
            <a:spLocks noGrp="1"/>
          </p:cNvSpPr>
          <p:nvPr>
            <p:ph type="title"/>
          </p:nvPr>
        </p:nvSpPr>
        <p:spPr/>
        <p:txBody>
          <a:bodyPr/>
          <a:lstStyle/>
          <a:p>
            <a:r>
              <a:rPr lang="en-US" dirty="0"/>
              <a:t>Lesson 2 – Linear Algebra Operations </a:t>
            </a:r>
          </a:p>
        </p:txBody>
      </p:sp>
      <p:pic>
        <p:nvPicPr>
          <p:cNvPr id="5" name="Graphic 4">
            <a:extLst>
              <a:ext uri="{FF2B5EF4-FFF2-40B4-BE49-F238E27FC236}">
                <a16:creationId xmlns:a16="http://schemas.microsoft.com/office/drawing/2014/main" id="{63938F04-1980-B24F-8BCF-CE7AF6DB81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420" y="2528888"/>
            <a:ext cx="3429000" cy="1168400"/>
          </a:xfrm>
          <a:prstGeom prst="rect">
            <a:avLst/>
          </a:prstGeom>
        </p:spPr>
      </p:pic>
      <p:pic>
        <p:nvPicPr>
          <p:cNvPr id="7" name="Graphic 6">
            <a:extLst>
              <a:ext uri="{FF2B5EF4-FFF2-40B4-BE49-F238E27FC236}">
                <a16:creationId xmlns:a16="http://schemas.microsoft.com/office/drawing/2014/main" id="{2C6D5F6C-C0C8-224B-BA73-11DCD27C52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420" y="3854451"/>
            <a:ext cx="3429000" cy="977900"/>
          </a:xfrm>
          <a:prstGeom prst="rect">
            <a:avLst/>
          </a:prstGeom>
        </p:spPr>
      </p:pic>
      <p:pic>
        <p:nvPicPr>
          <p:cNvPr id="9" name="Graphic 8">
            <a:extLst>
              <a:ext uri="{FF2B5EF4-FFF2-40B4-BE49-F238E27FC236}">
                <a16:creationId xmlns:a16="http://schemas.microsoft.com/office/drawing/2014/main" id="{DED0C396-717A-CB42-8E0A-7B16B6E9E9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420" y="5168900"/>
            <a:ext cx="4000500" cy="787400"/>
          </a:xfrm>
          <a:prstGeom prst="rect">
            <a:avLst/>
          </a:prstGeom>
        </p:spPr>
      </p:pic>
      <p:sp>
        <p:nvSpPr>
          <p:cNvPr id="10" name="TextBox 9">
            <a:extLst>
              <a:ext uri="{FF2B5EF4-FFF2-40B4-BE49-F238E27FC236}">
                <a16:creationId xmlns:a16="http://schemas.microsoft.com/office/drawing/2014/main" id="{DBA86DF0-7A9E-BD4C-86DE-CDC0DC865580}"/>
              </a:ext>
            </a:extLst>
          </p:cNvPr>
          <p:cNvSpPr txBox="1"/>
          <p:nvPr/>
        </p:nvSpPr>
        <p:spPr>
          <a:xfrm>
            <a:off x="1051560" y="6339840"/>
            <a:ext cx="518091" cy="369332"/>
          </a:xfrm>
          <a:prstGeom prst="rect">
            <a:avLst/>
          </a:prstGeom>
          <a:noFill/>
        </p:spPr>
        <p:txBody>
          <a:bodyPr wrap="none" rtlCol="0">
            <a:spAutoFit/>
          </a:bodyPr>
          <a:lstStyle/>
          <a:p>
            <a:r>
              <a:rPr lang="en-US" dirty="0"/>
              <a:t>2x3</a:t>
            </a:r>
          </a:p>
        </p:txBody>
      </p:sp>
      <p:sp>
        <p:nvSpPr>
          <p:cNvPr id="11" name="TextBox 10">
            <a:extLst>
              <a:ext uri="{FF2B5EF4-FFF2-40B4-BE49-F238E27FC236}">
                <a16:creationId xmlns:a16="http://schemas.microsoft.com/office/drawing/2014/main" id="{A43106E8-3571-C14F-8881-30A315E6687C}"/>
              </a:ext>
            </a:extLst>
          </p:cNvPr>
          <p:cNvSpPr txBox="1"/>
          <p:nvPr/>
        </p:nvSpPr>
        <p:spPr>
          <a:xfrm>
            <a:off x="2148874" y="6337300"/>
            <a:ext cx="518091" cy="369332"/>
          </a:xfrm>
          <a:prstGeom prst="rect">
            <a:avLst/>
          </a:prstGeom>
          <a:noFill/>
        </p:spPr>
        <p:txBody>
          <a:bodyPr wrap="none" rtlCol="0">
            <a:spAutoFit/>
          </a:bodyPr>
          <a:lstStyle/>
          <a:p>
            <a:r>
              <a:rPr lang="en-US" dirty="0"/>
              <a:t>3x2</a:t>
            </a:r>
          </a:p>
        </p:txBody>
      </p:sp>
      <p:sp>
        <p:nvSpPr>
          <p:cNvPr id="12" name="TextBox 11">
            <a:extLst>
              <a:ext uri="{FF2B5EF4-FFF2-40B4-BE49-F238E27FC236}">
                <a16:creationId xmlns:a16="http://schemas.microsoft.com/office/drawing/2014/main" id="{BC622150-9CCB-474F-A20B-E98181A0CF6D}"/>
              </a:ext>
            </a:extLst>
          </p:cNvPr>
          <p:cNvSpPr txBox="1"/>
          <p:nvPr/>
        </p:nvSpPr>
        <p:spPr>
          <a:xfrm>
            <a:off x="3429000" y="6337300"/>
            <a:ext cx="518091" cy="369332"/>
          </a:xfrm>
          <a:prstGeom prst="rect">
            <a:avLst/>
          </a:prstGeom>
          <a:noFill/>
        </p:spPr>
        <p:txBody>
          <a:bodyPr wrap="none" rtlCol="0">
            <a:spAutoFit/>
          </a:bodyPr>
          <a:lstStyle/>
          <a:p>
            <a:r>
              <a:rPr lang="en-US" dirty="0"/>
              <a:t>2x2</a:t>
            </a:r>
          </a:p>
        </p:txBody>
      </p:sp>
      <p:pic>
        <p:nvPicPr>
          <p:cNvPr id="14" name="Picture 13">
            <a:extLst>
              <a:ext uri="{FF2B5EF4-FFF2-40B4-BE49-F238E27FC236}">
                <a16:creationId xmlns:a16="http://schemas.microsoft.com/office/drawing/2014/main" id="{48F12FB3-3E33-1B41-8E58-B6B048865EE2}"/>
              </a:ext>
            </a:extLst>
          </p:cNvPr>
          <p:cNvPicPr>
            <a:picLocks noChangeAspect="1"/>
          </p:cNvPicPr>
          <p:nvPr/>
        </p:nvPicPr>
        <p:blipFill>
          <a:blip r:embed="rId8"/>
          <a:stretch>
            <a:fillRect/>
          </a:stretch>
        </p:blipFill>
        <p:spPr>
          <a:xfrm>
            <a:off x="4693920" y="1600993"/>
            <a:ext cx="2779623" cy="781051"/>
          </a:xfrm>
          <a:prstGeom prst="rect">
            <a:avLst/>
          </a:prstGeom>
        </p:spPr>
      </p:pic>
      <p:pic>
        <p:nvPicPr>
          <p:cNvPr id="16" name="Picture 15">
            <a:extLst>
              <a:ext uri="{FF2B5EF4-FFF2-40B4-BE49-F238E27FC236}">
                <a16:creationId xmlns:a16="http://schemas.microsoft.com/office/drawing/2014/main" id="{71165E7A-391C-A544-9521-A29BDE923F6E}"/>
              </a:ext>
            </a:extLst>
          </p:cNvPr>
          <p:cNvPicPr>
            <a:picLocks noChangeAspect="1"/>
          </p:cNvPicPr>
          <p:nvPr/>
        </p:nvPicPr>
        <p:blipFill>
          <a:blip r:embed="rId9"/>
          <a:stretch>
            <a:fillRect/>
          </a:stretch>
        </p:blipFill>
        <p:spPr>
          <a:xfrm>
            <a:off x="7473543" y="3144838"/>
            <a:ext cx="3048706" cy="1104900"/>
          </a:xfrm>
          <a:prstGeom prst="rect">
            <a:avLst/>
          </a:prstGeom>
        </p:spPr>
      </p:pic>
      <p:sp>
        <p:nvSpPr>
          <p:cNvPr id="17" name="TextBox 16">
            <a:extLst>
              <a:ext uri="{FF2B5EF4-FFF2-40B4-BE49-F238E27FC236}">
                <a16:creationId xmlns:a16="http://schemas.microsoft.com/office/drawing/2014/main" id="{D9D17C67-75D9-3943-8E17-4F57162C3B89}"/>
              </a:ext>
            </a:extLst>
          </p:cNvPr>
          <p:cNvSpPr txBox="1"/>
          <p:nvPr/>
        </p:nvSpPr>
        <p:spPr>
          <a:xfrm>
            <a:off x="7940040" y="4343401"/>
            <a:ext cx="518091" cy="369332"/>
          </a:xfrm>
          <a:prstGeom prst="rect">
            <a:avLst/>
          </a:prstGeom>
          <a:noFill/>
        </p:spPr>
        <p:txBody>
          <a:bodyPr wrap="none" rtlCol="0">
            <a:spAutoFit/>
          </a:bodyPr>
          <a:lstStyle/>
          <a:p>
            <a:r>
              <a:rPr lang="en-US" dirty="0"/>
              <a:t>2x3</a:t>
            </a:r>
          </a:p>
        </p:txBody>
      </p:sp>
      <p:sp>
        <p:nvSpPr>
          <p:cNvPr id="18" name="TextBox 17">
            <a:extLst>
              <a:ext uri="{FF2B5EF4-FFF2-40B4-BE49-F238E27FC236}">
                <a16:creationId xmlns:a16="http://schemas.microsoft.com/office/drawing/2014/main" id="{CB4CB2BF-FFF1-2C4B-AB2E-4BCFCFA4B63F}"/>
              </a:ext>
            </a:extLst>
          </p:cNvPr>
          <p:cNvSpPr txBox="1"/>
          <p:nvPr/>
        </p:nvSpPr>
        <p:spPr>
          <a:xfrm>
            <a:off x="9860280" y="4343401"/>
            <a:ext cx="518091" cy="369332"/>
          </a:xfrm>
          <a:prstGeom prst="rect">
            <a:avLst/>
          </a:prstGeom>
          <a:noFill/>
        </p:spPr>
        <p:txBody>
          <a:bodyPr wrap="none" rtlCol="0">
            <a:spAutoFit/>
          </a:bodyPr>
          <a:lstStyle/>
          <a:p>
            <a:r>
              <a:rPr lang="en-US" dirty="0"/>
              <a:t>3x2</a:t>
            </a:r>
          </a:p>
        </p:txBody>
      </p:sp>
    </p:spTree>
    <p:extLst>
      <p:ext uri="{BB962C8B-B14F-4D97-AF65-F5344CB8AC3E}">
        <p14:creationId xmlns:p14="http://schemas.microsoft.com/office/powerpoint/2010/main" val="186791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63F4-4618-9744-823A-C808BB9C68FE}"/>
              </a:ext>
            </a:extLst>
          </p:cNvPr>
          <p:cNvSpPr>
            <a:spLocks noGrp="1"/>
          </p:cNvSpPr>
          <p:nvPr>
            <p:ph type="title"/>
          </p:nvPr>
        </p:nvSpPr>
        <p:spPr/>
        <p:txBody>
          <a:bodyPr/>
          <a:lstStyle/>
          <a:p>
            <a:r>
              <a:rPr lang="en-US" dirty="0"/>
              <a:t>Lesson 2 - Probability</a:t>
            </a:r>
          </a:p>
        </p:txBody>
      </p:sp>
      <p:pic>
        <p:nvPicPr>
          <p:cNvPr id="7" name="Picture 6">
            <a:extLst>
              <a:ext uri="{FF2B5EF4-FFF2-40B4-BE49-F238E27FC236}">
                <a16:creationId xmlns:a16="http://schemas.microsoft.com/office/drawing/2014/main" id="{A80F1AAD-E5AF-9841-B781-234E364CDCDE}"/>
              </a:ext>
            </a:extLst>
          </p:cNvPr>
          <p:cNvPicPr>
            <a:picLocks noChangeAspect="1"/>
          </p:cNvPicPr>
          <p:nvPr/>
        </p:nvPicPr>
        <p:blipFill>
          <a:blip r:embed="rId2"/>
          <a:stretch>
            <a:fillRect/>
          </a:stretch>
        </p:blipFill>
        <p:spPr>
          <a:xfrm>
            <a:off x="1951354" y="1873786"/>
            <a:ext cx="1858645" cy="1736767"/>
          </a:xfrm>
          <a:prstGeom prst="rect">
            <a:avLst/>
          </a:prstGeom>
        </p:spPr>
      </p:pic>
      <p:pic>
        <p:nvPicPr>
          <p:cNvPr id="9" name="Graphic 8">
            <a:extLst>
              <a:ext uri="{FF2B5EF4-FFF2-40B4-BE49-F238E27FC236}">
                <a16:creationId xmlns:a16="http://schemas.microsoft.com/office/drawing/2014/main" id="{DBC0E44B-6D61-D24F-A82D-E46CE8DFB8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5179" y="2060196"/>
            <a:ext cx="2813611" cy="1550357"/>
          </a:xfrm>
          <a:prstGeom prst="rect">
            <a:avLst/>
          </a:prstGeom>
        </p:spPr>
      </p:pic>
      <p:pic>
        <p:nvPicPr>
          <p:cNvPr id="11" name="Picture 10">
            <a:extLst>
              <a:ext uri="{FF2B5EF4-FFF2-40B4-BE49-F238E27FC236}">
                <a16:creationId xmlns:a16="http://schemas.microsoft.com/office/drawing/2014/main" id="{DE7679F8-7502-EC42-B2C2-6D759B5B4A62}"/>
              </a:ext>
            </a:extLst>
          </p:cNvPr>
          <p:cNvPicPr>
            <a:picLocks noChangeAspect="1"/>
          </p:cNvPicPr>
          <p:nvPr/>
        </p:nvPicPr>
        <p:blipFill>
          <a:blip r:embed="rId5"/>
          <a:stretch>
            <a:fillRect/>
          </a:stretch>
        </p:blipFill>
        <p:spPr>
          <a:xfrm>
            <a:off x="467359" y="4428880"/>
            <a:ext cx="11017941" cy="1331839"/>
          </a:xfrm>
          <a:prstGeom prst="rect">
            <a:avLst/>
          </a:prstGeom>
        </p:spPr>
      </p:pic>
    </p:spTree>
    <p:extLst>
      <p:ext uri="{BB962C8B-B14F-4D97-AF65-F5344CB8AC3E}">
        <p14:creationId xmlns:p14="http://schemas.microsoft.com/office/powerpoint/2010/main" val="384584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F1E-BF2D-9A49-8C15-0CA8C9DD0F94}"/>
              </a:ext>
            </a:extLst>
          </p:cNvPr>
          <p:cNvSpPr>
            <a:spLocks noGrp="1"/>
          </p:cNvSpPr>
          <p:nvPr>
            <p:ph type="title"/>
          </p:nvPr>
        </p:nvSpPr>
        <p:spPr/>
        <p:txBody>
          <a:bodyPr/>
          <a:lstStyle/>
          <a:p>
            <a:r>
              <a:rPr lang="en-US" dirty="0"/>
              <a:t>Lesson 2 – Logarithm (log)</a:t>
            </a:r>
          </a:p>
        </p:txBody>
      </p:sp>
      <p:pic>
        <p:nvPicPr>
          <p:cNvPr id="8" name="Picture 7">
            <a:extLst>
              <a:ext uri="{FF2B5EF4-FFF2-40B4-BE49-F238E27FC236}">
                <a16:creationId xmlns:a16="http://schemas.microsoft.com/office/drawing/2014/main" id="{CD10CC77-843C-C44C-8A61-EAF5CA1CEDA1}"/>
              </a:ext>
            </a:extLst>
          </p:cNvPr>
          <p:cNvPicPr>
            <a:picLocks noChangeAspect="1"/>
          </p:cNvPicPr>
          <p:nvPr/>
        </p:nvPicPr>
        <p:blipFill>
          <a:blip r:embed="rId2"/>
          <a:stretch>
            <a:fillRect/>
          </a:stretch>
        </p:blipFill>
        <p:spPr>
          <a:xfrm>
            <a:off x="838200" y="2871470"/>
            <a:ext cx="4876800" cy="3644900"/>
          </a:xfrm>
          <a:prstGeom prst="rect">
            <a:avLst/>
          </a:prstGeom>
        </p:spPr>
      </p:pic>
      <p:pic>
        <p:nvPicPr>
          <p:cNvPr id="10" name="Picture 9">
            <a:extLst>
              <a:ext uri="{FF2B5EF4-FFF2-40B4-BE49-F238E27FC236}">
                <a16:creationId xmlns:a16="http://schemas.microsoft.com/office/drawing/2014/main" id="{07B70FE1-D63A-5A4F-9C6C-3EEDC6517322}"/>
              </a:ext>
            </a:extLst>
          </p:cNvPr>
          <p:cNvPicPr>
            <a:picLocks noChangeAspect="1"/>
          </p:cNvPicPr>
          <p:nvPr/>
        </p:nvPicPr>
        <p:blipFill>
          <a:blip r:embed="rId3"/>
          <a:stretch>
            <a:fillRect/>
          </a:stretch>
        </p:blipFill>
        <p:spPr>
          <a:xfrm>
            <a:off x="1638300" y="1734979"/>
            <a:ext cx="3276600" cy="546100"/>
          </a:xfrm>
          <a:prstGeom prst="rect">
            <a:avLst/>
          </a:prstGeom>
        </p:spPr>
      </p:pic>
      <p:pic>
        <p:nvPicPr>
          <p:cNvPr id="12" name="Picture 11">
            <a:extLst>
              <a:ext uri="{FF2B5EF4-FFF2-40B4-BE49-F238E27FC236}">
                <a16:creationId xmlns:a16="http://schemas.microsoft.com/office/drawing/2014/main" id="{98913640-46CA-E046-AEBF-DD8964270B40}"/>
              </a:ext>
            </a:extLst>
          </p:cNvPr>
          <p:cNvPicPr>
            <a:picLocks noChangeAspect="1"/>
          </p:cNvPicPr>
          <p:nvPr/>
        </p:nvPicPr>
        <p:blipFill>
          <a:blip r:embed="rId4"/>
          <a:stretch>
            <a:fillRect/>
          </a:stretch>
        </p:blipFill>
        <p:spPr>
          <a:xfrm>
            <a:off x="8763000" y="226378"/>
            <a:ext cx="2590800" cy="368300"/>
          </a:xfrm>
          <a:prstGeom prst="rect">
            <a:avLst/>
          </a:prstGeom>
        </p:spPr>
      </p:pic>
      <p:pic>
        <p:nvPicPr>
          <p:cNvPr id="14" name="Picture 13">
            <a:extLst>
              <a:ext uri="{FF2B5EF4-FFF2-40B4-BE49-F238E27FC236}">
                <a16:creationId xmlns:a16="http://schemas.microsoft.com/office/drawing/2014/main" id="{06C1A0D8-2C8A-5343-AF8F-E3127022C282}"/>
              </a:ext>
            </a:extLst>
          </p:cNvPr>
          <p:cNvPicPr>
            <a:picLocks noChangeAspect="1"/>
          </p:cNvPicPr>
          <p:nvPr/>
        </p:nvPicPr>
        <p:blipFill>
          <a:blip r:embed="rId5"/>
          <a:stretch>
            <a:fillRect/>
          </a:stretch>
        </p:blipFill>
        <p:spPr>
          <a:xfrm>
            <a:off x="8724900" y="609283"/>
            <a:ext cx="2146300" cy="800100"/>
          </a:xfrm>
          <a:prstGeom prst="rect">
            <a:avLst/>
          </a:prstGeom>
        </p:spPr>
      </p:pic>
      <p:pic>
        <p:nvPicPr>
          <p:cNvPr id="16" name="Picture 15">
            <a:extLst>
              <a:ext uri="{FF2B5EF4-FFF2-40B4-BE49-F238E27FC236}">
                <a16:creationId xmlns:a16="http://schemas.microsoft.com/office/drawing/2014/main" id="{944A2F4E-32CC-0D4E-BD9E-332B08A1D108}"/>
              </a:ext>
            </a:extLst>
          </p:cNvPr>
          <p:cNvPicPr>
            <a:picLocks noChangeAspect="1"/>
          </p:cNvPicPr>
          <p:nvPr/>
        </p:nvPicPr>
        <p:blipFill>
          <a:blip r:embed="rId6"/>
          <a:stretch>
            <a:fillRect/>
          </a:stretch>
        </p:blipFill>
        <p:spPr>
          <a:xfrm>
            <a:off x="8724900" y="1409383"/>
            <a:ext cx="2692400" cy="774700"/>
          </a:xfrm>
          <a:prstGeom prst="rect">
            <a:avLst/>
          </a:prstGeom>
        </p:spPr>
      </p:pic>
      <p:pic>
        <p:nvPicPr>
          <p:cNvPr id="18" name="Picture 17">
            <a:extLst>
              <a:ext uri="{FF2B5EF4-FFF2-40B4-BE49-F238E27FC236}">
                <a16:creationId xmlns:a16="http://schemas.microsoft.com/office/drawing/2014/main" id="{3FE6D8E5-D481-E84D-9F9D-ECF6585A56D1}"/>
              </a:ext>
            </a:extLst>
          </p:cNvPr>
          <p:cNvPicPr>
            <a:picLocks noChangeAspect="1"/>
          </p:cNvPicPr>
          <p:nvPr/>
        </p:nvPicPr>
        <p:blipFill>
          <a:blip r:embed="rId7"/>
          <a:stretch>
            <a:fillRect/>
          </a:stretch>
        </p:blipFill>
        <p:spPr>
          <a:xfrm>
            <a:off x="8763000" y="2224088"/>
            <a:ext cx="2070100" cy="406400"/>
          </a:xfrm>
          <a:prstGeom prst="rect">
            <a:avLst/>
          </a:prstGeom>
        </p:spPr>
      </p:pic>
      <p:pic>
        <p:nvPicPr>
          <p:cNvPr id="20" name="Picture 19">
            <a:extLst>
              <a:ext uri="{FF2B5EF4-FFF2-40B4-BE49-F238E27FC236}">
                <a16:creationId xmlns:a16="http://schemas.microsoft.com/office/drawing/2014/main" id="{6E303DF8-6F40-DC42-A583-31DE5B0BB11F}"/>
              </a:ext>
            </a:extLst>
          </p:cNvPr>
          <p:cNvPicPr>
            <a:picLocks noChangeAspect="1"/>
          </p:cNvPicPr>
          <p:nvPr/>
        </p:nvPicPr>
        <p:blipFill>
          <a:blip r:embed="rId8"/>
          <a:stretch>
            <a:fillRect/>
          </a:stretch>
        </p:blipFill>
        <p:spPr>
          <a:xfrm>
            <a:off x="8724900" y="2606041"/>
            <a:ext cx="2070100" cy="736600"/>
          </a:xfrm>
          <a:prstGeom prst="rect">
            <a:avLst/>
          </a:prstGeom>
        </p:spPr>
      </p:pic>
      <p:pic>
        <p:nvPicPr>
          <p:cNvPr id="22" name="Picture 21">
            <a:extLst>
              <a:ext uri="{FF2B5EF4-FFF2-40B4-BE49-F238E27FC236}">
                <a16:creationId xmlns:a16="http://schemas.microsoft.com/office/drawing/2014/main" id="{3691C2C9-36FC-CE47-8371-4C04B41FF9F3}"/>
              </a:ext>
            </a:extLst>
          </p:cNvPr>
          <p:cNvPicPr>
            <a:picLocks noChangeAspect="1"/>
          </p:cNvPicPr>
          <p:nvPr/>
        </p:nvPicPr>
        <p:blipFill>
          <a:blip r:embed="rId9"/>
          <a:stretch>
            <a:fillRect/>
          </a:stretch>
        </p:blipFill>
        <p:spPr>
          <a:xfrm>
            <a:off x="8763000" y="3342641"/>
            <a:ext cx="2463800" cy="431800"/>
          </a:xfrm>
          <a:prstGeom prst="rect">
            <a:avLst/>
          </a:prstGeom>
        </p:spPr>
      </p:pic>
      <p:pic>
        <p:nvPicPr>
          <p:cNvPr id="24" name="Picture 23">
            <a:extLst>
              <a:ext uri="{FF2B5EF4-FFF2-40B4-BE49-F238E27FC236}">
                <a16:creationId xmlns:a16="http://schemas.microsoft.com/office/drawing/2014/main" id="{498D7C90-CA8F-5843-844C-96618A80944B}"/>
              </a:ext>
            </a:extLst>
          </p:cNvPr>
          <p:cNvPicPr>
            <a:picLocks noChangeAspect="1"/>
          </p:cNvPicPr>
          <p:nvPr/>
        </p:nvPicPr>
        <p:blipFill>
          <a:blip r:embed="rId10"/>
          <a:stretch>
            <a:fillRect/>
          </a:stretch>
        </p:blipFill>
        <p:spPr>
          <a:xfrm>
            <a:off x="8763000" y="3789046"/>
            <a:ext cx="1841500" cy="787400"/>
          </a:xfrm>
          <a:prstGeom prst="rect">
            <a:avLst/>
          </a:prstGeom>
        </p:spPr>
      </p:pic>
      <p:pic>
        <p:nvPicPr>
          <p:cNvPr id="26" name="Picture 25">
            <a:extLst>
              <a:ext uri="{FF2B5EF4-FFF2-40B4-BE49-F238E27FC236}">
                <a16:creationId xmlns:a16="http://schemas.microsoft.com/office/drawing/2014/main" id="{3D24B0EF-3B6D-1944-81C0-9D46FD939DCA}"/>
              </a:ext>
            </a:extLst>
          </p:cNvPr>
          <p:cNvPicPr>
            <a:picLocks noChangeAspect="1"/>
          </p:cNvPicPr>
          <p:nvPr/>
        </p:nvPicPr>
        <p:blipFill>
          <a:blip r:embed="rId11"/>
          <a:stretch>
            <a:fillRect/>
          </a:stretch>
        </p:blipFill>
        <p:spPr>
          <a:xfrm>
            <a:off x="8755380" y="4591051"/>
            <a:ext cx="1879600" cy="762000"/>
          </a:xfrm>
          <a:prstGeom prst="rect">
            <a:avLst/>
          </a:prstGeom>
        </p:spPr>
      </p:pic>
      <p:pic>
        <p:nvPicPr>
          <p:cNvPr id="28" name="Picture 27">
            <a:extLst>
              <a:ext uri="{FF2B5EF4-FFF2-40B4-BE49-F238E27FC236}">
                <a16:creationId xmlns:a16="http://schemas.microsoft.com/office/drawing/2014/main" id="{43963833-C84E-E949-87E1-5E7754DFBD2A}"/>
              </a:ext>
            </a:extLst>
          </p:cNvPr>
          <p:cNvPicPr>
            <a:picLocks noChangeAspect="1"/>
          </p:cNvPicPr>
          <p:nvPr/>
        </p:nvPicPr>
        <p:blipFill>
          <a:blip r:embed="rId12"/>
          <a:stretch>
            <a:fillRect/>
          </a:stretch>
        </p:blipFill>
        <p:spPr>
          <a:xfrm>
            <a:off x="8755380" y="5351147"/>
            <a:ext cx="1600200" cy="520700"/>
          </a:xfrm>
          <a:prstGeom prst="rect">
            <a:avLst/>
          </a:prstGeom>
        </p:spPr>
      </p:pic>
      <p:pic>
        <p:nvPicPr>
          <p:cNvPr id="30" name="Picture 29">
            <a:extLst>
              <a:ext uri="{FF2B5EF4-FFF2-40B4-BE49-F238E27FC236}">
                <a16:creationId xmlns:a16="http://schemas.microsoft.com/office/drawing/2014/main" id="{FD373856-37D5-434F-8811-CAD431981229}"/>
              </a:ext>
            </a:extLst>
          </p:cNvPr>
          <p:cNvPicPr>
            <a:picLocks noChangeAspect="1"/>
          </p:cNvPicPr>
          <p:nvPr/>
        </p:nvPicPr>
        <p:blipFill>
          <a:blip r:embed="rId13"/>
          <a:stretch>
            <a:fillRect/>
          </a:stretch>
        </p:blipFill>
        <p:spPr>
          <a:xfrm>
            <a:off x="8763000" y="5833111"/>
            <a:ext cx="1803400" cy="673100"/>
          </a:xfrm>
          <a:prstGeom prst="rect">
            <a:avLst/>
          </a:prstGeom>
        </p:spPr>
      </p:pic>
    </p:spTree>
    <p:extLst>
      <p:ext uri="{BB962C8B-B14F-4D97-AF65-F5344CB8AC3E}">
        <p14:creationId xmlns:p14="http://schemas.microsoft.com/office/powerpoint/2010/main" val="244714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37B4-34EF-0548-919D-620E9D369E07}"/>
              </a:ext>
            </a:extLst>
          </p:cNvPr>
          <p:cNvSpPr>
            <a:spLocks noGrp="1"/>
          </p:cNvSpPr>
          <p:nvPr>
            <p:ph type="title"/>
          </p:nvPr>
        </p:nvSpPr>
        <p:spPr/>
        <p:txBody>
          <a:bodyPr/>
          <a:lstStyle/>
          <a:p>
            <a:r>
              <a:rPr lang="en-US" dirty="0"/>
              <a:t>Lesson 2 – Natural Logarithm (ln)</a:t>
            </a:r>
          </a:p>
        </p:txBody>
      </p:sp>
      <p:pic>
        <p:nvPicPr>
          <p:cNvPr id="7" name="Picture 6">
            <a:extLst>
              <a:ext uri="{FF2B5EF4-FFF2-40B4-BE49-F238E27FC236}">
                <a16:creationId xmlns:a16="http://schemas.microsoft.com/office/drawing/2014/main" id="{F46BB482-9E7F-644A-A20F-8F52F4E85640}"/>
              </a:ext>
            </a:extLst>
          </p:cNvPr>
          <p:cNvPicPr>
            <a:picLocks noChangeAspect="1"/>
          </p:cNvPicPr>
          <p:nvPr/>
        </p:nvPicPr>
        <p:blipFill>
          <a:blip r:embed="rId2"/>
          <a:stretch>
            <a:fillRect/>
          </a:stretch>
        </p:blipFill>
        <p:spPr>
          <a:xfrm>
            <a:off x="838200" y="2853690"/>
            <a:ext cx="4353166" cy="3288030"/>
          </a:xfrm>
          <a:prstGeom prst="rect">
            <a:avLst/>
          </a:prstGeom>
        </p:spPr>
      </p:pic>
      <p:pic>
        <p:nvPicPr>
          <p:cNvPr id="9" name="Picture 8">
            <a:extLst>
              <a:ext uri="{FF2B5EF4-FFF2-40B4-BE49-F238E27FC236}">
                <a16:creationId xmlns:a16="http://schemas.microsoft.com/office/drawing/2014/main" id="{16831A47-8A96-C743-B0FB-1C57E6428DF9}"/>
              </a:ext>
            </a:extLst>
          </p:cNvPr>
          <p:cNvPicPr>
            <a:picLocks noChangeAspect="1"/>
          </p:cNvPicPr>
          <p:nvPr/>
        </p:nvPicPr>
        <p:blipFill>
          <a:blip r:embed="rId3"/>
          <a:stretch>
            <a:fillRect/>
          </a:stretch>
        </p:blipFill>
        <p:spPr>
          <a:xfrm>
            <a:off x="7552690" y="2456179"/>
            <a:ext cx="2597150" cy="4119617"/>
          </a:xfrm>
          <a:prstGeom prst="rect">
            <a:avLst/>
          </a:prstGeom>
        </p:spPr>
      </p:pic>
      <p:pic>
        <p:nvPicPr>
          <p:cNvPr id="11" name="Picture 10">
            <a:extLst>
              <a:ext uri="{FF2B5EF4-FFF2-40B4-BE49-F238E27FC236}">
                <a16:creationId xmlns:a16="http://schemas.microsoft.com/office/drawing/2014/main" id="{DB868188-7B17-8541-8EBE-BE2D1656C182}"/>
              </a:ext>
            </a:extLst>
          </p:cNvPr>
          <p:cNvPicPr>
            <a:picLocks noChangeAspect="1"/>
          </p:cNvPicPr>
          <p:nvPr/>
        </p:nvPicPr>
        <p:blipFill>
          <a:blip r:embed="rId4"/>
          <a:stretch>
            <a:fillRect/>
          </a:stretch>
        </p:blipFill>
        <p:spPr>
          <a:xfrm>
            <a:off x="2241549" y="1715928"/>
            <a:ext cx="7291173" cy="356711"/>
          </a:xfrm>
          <a:prstGeom prst="rect">
            <a:avLst/>
          </a:prstGeom>
        </p:spPr>
      </p:pic>
    </p:spTree>
    <p:extLst>
      <p:ext uri="{BB962C8B-B14F-4D97-AF65-F5344CB8AC3E}">
        <p14:creationId xmlns:p14="http://schemas.microsoft.com/office/powerpoint/2010/main" val="2843131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6A6C-95E7-E94D-8232-769299F1CA9B}"/>
              </a:ext>
            </a:extLst>
          </p:cNvPr>
          <p:cNvSpPr>
            <a:spLocks noGrp="1"/>
          </p:cNvSpPr>
          <p:nvPr>
            <p:ph type="title"/>
          </p:nvPr>
        </p:nvSpPr>
        <p:spPr/>
        <p:txBody>
          <a:bodyPr/>
          <a:lstStyle/>
          <a:p>
            <a:r>
              <a:rPr lang="en-US" dirty="0"/>
              <a:t>Lesson 2 - Sigmoid</a:t>
            </a:r>
          </a:p>
        </p:txBody>
      </p:sp>
      <p:pic>
        <p:nvPicPr>
          <p:cNvPr id="5" name="Content Placeholder 4">
            <a:extLst>
              <a:ext uri="{FF2B5EF4-FFF2-40B4-BE49-F238E27FC236}">
                <a16:creationId xmlns:a16="http://schemas.microsoft.com/office/drawing/2014/main" id="{D2D1B076-AA03-8D4E-8D2C-739032372529}"/>
              </a:ext>
            </a:extLst>
          </p:cNvPr>
          <p:cNvPicPr>
            <a:picLocks noGrp="1" noChangeAspect="1"/>
          </p:cNvPicPr>
          <p:nvPr>
            <p:ph idx="1"/>
          </p:nvPr>
        </p:nvPicPr>
        <p:blipFill>
          <a:blip r:embed="rId2"/>
          <a:stretch>
            <a:fillRect/>
          </a:stretch>
        </p:blipFill>
        <p:spPr>
          <a:xfrm>
            <a:off x="2971801" y="1918495"/>
            <a:ext cx="6677738" cy="4451825"/>
          </a:xfrm>
        </p:spPr>
      </p:pic>
      <p:pic>
        <p:nvPicPr>
          <p:cNvPr id="7" name="Picture 6">
            <a:extLst>
              <a:ext uri="{FF2B5EF4-FFF2-40B4-BE49-F238E27FC236}">
                <a16:creationId xmlns:a16="http://schemas.microsoft.com/office/drawing/2014/main" id="{C4C8A2DB-E667-8449-9BED-52AAE780DE36}"/>
              </a:ext>
            </a:extLst>
          </p:cNvPr>
          <p:cNvPicPr>
            <a:picLocks noChangeAspect="1"/>
          </p:cNvPicPr>
          <p:nvPr/>
        </p:nvPicPr>
        <p:blipFill>
          <a:blip r:embed="rId3"/>
          <a:stretch>
            <a:fillRect/>
          </a:stretch>
        </p:blipFill>
        <p:spPr>
          <a:xfrm>
            <a:off x="7814310" y="1027906"/>
            <a:ext cx="1714500" cy="762000"/>
          </a:xfrm>
          <a:prstGeom prst="rect">
            <a:avLst/>
          </a:prstGeom>
        </p:spPr>
      </p:pic>
    </p:spTree>
    <p:extLst>
      <p:ext uri="{BB962C8B-B14F-4D97-AF65-F5344CB8AC3E}">
        <p14:creationId xmlns:p14="http://schemas.microsoft.com/office/powerpoint/2010/main" val="246667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6EB-C79D-A14C-B158-A4542E7D4619}"/>
              </a:ext>
            </a:extLst>
          </p:cNvPr>
          <p:cNvSpPr>
            <a:spLocks noGrp="1"/>
          </p:cNvSpPr>
          <p:nvPr>
            <p:ph type="title"/>
          </p:nvPr>
        </p:nvSpPr>
        <p:spPr/>
        <p:txBody>
          <a:bodyPr/>
          <a:lstStyle/>
          <a:p>
            <a:r>
              <a:rPr lang="en-US" dirty="0"/>
              <a:t>Lesson 2 - Tanh</a:t>
            </a:r>
          </a:p>
        </p:txBody>
      </p:sp>
      <p:pic>
        <p:nvPicPr>
          <p:cNvPr id="5" name="Picture 4">
            <a:extLst>
              <a:ext uri="{FF2B5EF4-FFF2-40B4-BE49-F238E27FC236}">
                <a16:creationId xmlns:a16="http://schemas.microsoft.com/office/drawing/2014/main" id="{D3087E14-3F8A-FF40-85D3-8C61580BFE5E}"/>
              </a:ext>
            </a:extLst>
          </p:cNvPr>
          <p:cNvPicPr>
            <a:picLocks noChangeAspect="1"/>
          </p:cNvPicPr>
          <p:nvPr/>
        </p:nvPicPr>
        <p:blipFill>
          <a:blip r:embed="rId2"/>
          <a:stretch>
            <a:fillRect/>
          </a:stretch>
        </p:blipFill>
        <p:spPr>
          <a:xfrm>
            <a:off x="2433885" y="2084070"/>
            <a:ext cx="7324230" cy="4035800"/>
          </a:xfrm>
          <a:prstGeom prst="rect">
            <a:avLst/>
          </a:prstGeom>
        </p:spPr>
      </p:pic>
      <p:pic>
        <p:nvPicPr>
          <p:cNvPr id="7" name="Picture 6">
            <a:extLst>
              <a:ext uri="{FF2B5EF4-FFF2-40B4-BE49-F238E27FC236}">
                <a16:creationId xmlns:a16="http://schemas.microsoft.com/office/drawing/2014/main" id="{49A68615-2555-5D4B-8090-2B09B6C3250A}"/>
              </a:ext>
            </a:extLst>
          </p:cNvPr>
          <p:cNvPicPr>
            <a:picLocks noChangeAspect="1"/>
          </p:cNvPicPr>
          <p:nvPr/>
        </p:nvPicPr>
        <p:blipFill>
          <a:blip r:embed="rId3"/>
          <a:stretch>
            <a:fillRect/>
          </a:stretch>
        </p:blipFill>
        <p:spPr>
          <a:xfrm>
            <a:off x="7019290" y="1252378"/>
            <a:ext cx="2811116" cy="831691"/>
          </a:xfrm>
          <a:prstGeom prst="rect">
            <a:avLst/>
          </a:prstGeom>
        </p:spPr>
      </p:pic>
    </p:spTree>
    <p:extLst>
      <p:ext uri="{BB962C8B-B14F-4D97-AF65-F5344CB8AC3E}">
        <p14:creationId xmlns:p14="http://schemas.microsoft.com/office/powerpoint/2010/main" val="302599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961F-3A4E-CB4A-8FFB-48E24602A266}"/>
              </a:ext>
            </a:extLst>
          </p:cNvPr>
          <p:cNvSpPr>
            <a:spLocks noGrp="1"/>
          </p:cNvSpPr>
          <p:nvPr>
            <p:ph type="title"/>
          </p:nvPr>
        </p:nvSpPr>
        <p:spPr/>
        <p:txBody>
          <a:bodyPr/>
          <a:lstStyle/>
          <a:p>
            <a:r>
              <a:rPr lang="en-US" dirty="0"/>
              <a:t>Lesson 2 - </a:t>
            </a:r>
            <a:r>
              <a:rPr lang="en-US" dirty="0" err="1"/>
              <a:t>ReLU</a:t>
            </a:r>
            <a:endParaRPr lang="en-US" dirty="0"/>
          </a:p>
        </p:txBody>
      </p:sp>
      <p:pic>
        <p:nvPicPr>
          <p:cNvPr id="5" name="Content Placeholder 4">
            <a:extLst>
              <a:ext uri="{FF2B5EF4-FFF2-40B4-BE49-F238E27FC236}">
                <a16:creationId xmlns:a16="http://schemas.microsoft.com/office/drawing/2014/main" id="{44CA2F14-71E5-AA48-B763-3AD0C14FD941}"/>
              </a:ext>
            </a:extLst>
          </p:cNvPr>
          <p:cNvPicPr>
            <a:picLocks noGrp="1" noChangeAspect="1"/>
          </p:cNvPicPr>
          <p:nvPr>
            <p:ph idx="1"/>
          </p:nvPr>
        </p:nvPicPr>
        <p:blipFill>
          <a:blip r:embed="rId2"/>
          <a:stretch>
            <a:fillRect/>
          </a:stretch>
        </p:blipFill>
        <p:spPr>
          <a:xfrm>
            <a:off x="3559894" y="2171224"/>
            <a:ext cx="5072211" cy="4503896"/>
          </a:xfrm>
        </p:spPr>
      </p:pic>
      <p:pic>
        <p:nvPicPr>
          <p:cNvPr id="7" name="Picture 6">
            <a:extLst>
              <a:ext uri="{FF2B5EF4-FFF2-40B4-BE49-F238E27FC236}">
                <a16:creationId xmlns:a16="http://schemas.microsoft.com/office/drawing/2014/main" id="{BDE1CF9B-043E-EB4D-8624-D408A8B06971}"/>
              </a:ext>
            </a:extLst>
          </p:cNvPr>
          <p:cNvPicPr>
            <a:picLocks noChangeAspect="1"/>
          </p:cNvPicPr>
          <p:nvPr/>
        </p:nvPicPr>
        <p:blipFill>
          <a:blip r:embed="rId3"/>
          <a:stretch>
            <a:fillRect/>
          </a:stretch>
        </p:blipFill>
        <p:spPr>
          <a:xfrm>
            <a:off x="7837170" y="55428"/>
            <a:ext cx="2854576" cy="974180"/>
          </a:xfrm>
          <a:prstGeom prst="rect">
            <a:avLst/>
          </a:prstGeom>
        </p:spPr>
      </p:pic>
      <p:pic>
        <p:nvPicPr>
          <p:cNvPr id="9" name="Picture 8">
            <a:extLst>
              <a:ext uri="{FF2B5EF4-FFF2-40B4-BE49-F238E27FC236}">
                <a16:creationId xmlns:a16="http://schemas.microsoft.com/office/drawing/2014/main" id="{15C59F2F-F6DE-FE47-84F3-BA76D5E8CBD2}"/>
              </a:ext>
            </a:extLst>
          </p:cNvPr>
          <p:cNvPicPr>
            <a:picLocks noChangeAspect="1"/>
          </p:cNvPicPr>
          <p:nvPr/>
        </p:nvPicPr>
        <p:blipFill>
          <a:blip r:embed="rId4"/>
          <a:stretch>
            <a:fillRect/>
          </a:stretch>
        </p:blipFill>
        <p:spPr>
          <a:xfrm>
            <a:off x="7837170" y="1510144"/>
            <a:ext cx="2556510" cy="399945"/>
          </a:xfrm>
          <a:prstGeom prst="rect">
            <a:avLst/>
          </a:prstGeom>
        </p:spPr>
      </p:pic>
    </p:spTree>
    <p:extLst>
      <p:ext uri="{BB962C8B-B14F-4D97-AF65-F5344CB8AC3E}">
        <p14:creationId xmlns:p14="http://schemas.microsoft.com/office/powerpoint/2010/main" val="27305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9854-6EDB-F844-8EA8-0CCEBBA15B5C}"/>
              </a:ext>
            </a:extLst>
          </p:cNvPr>
          <p:cNvSpPr>
            <a:spLocks noGrp="1"/>
          </p:cNvSpPr>
          <p:nvPr>
            <p:ph type="title"/>
          </p:nvPr>
        </p:nvSpPr>
        <p:spPr/>
        <p:txBody>
          <a:bodyPr/>
          <a:lstStyle/>
          <a:p>
            <a:r>
              <a:rPr lang="en-US" dirty="0"/>
              <a:t>Lesson 2 - Questions</a:t>
            </a:r>
          </a:p>
        </p:txBody>
      </p:sp>
      <p:pic>
        <p:nvPicPr>
          <p:cNvPr id="4" name="Content Placeholder 4">
            <a:extLst>
              <a:ext uri="{FF2B5EF4-FFF2-40B4-BE49-F238E27FC236}">
                <a16:creationId xmlns:a16="http://schemas.microsoft.com/office/drawing/2014/main" id="{7A9C0D62-7948-F14E-A7F9-64A7190B7707}"/>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34799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DC3B-A074-034A-AE63-9A0D45D751E0}"/>
              </a:ext>
            </a:extLst>
          </p:cNvPr>
          <p:cNvSpPr>
            <a:spLocks noGrp="1"/>
          </p:cNvSpPr>
          <p:nvPr>
            <p:ph type="title"/>
          </p:nvPr>
        </p:nvSpPr>
        <p:spPr/>
        <p:txBody>
          <a:bodyPr/>
          <a:lstStyle/>
          <a:p>
            <a:r>
              <a:rPr lang="en-US" dirty="0"/>
              <a:t>Lesson 3 – Programming Background</a:t>
            </a:r>
          </a:p>
        </p:txBody>
      </p:sp>
      <p:sp>
        <p:nvSpPr>
          <p:cNvPr id="3" name="Content Placeholder 2">
            <a:extLst>
              <a:ext uri="{FF2B5EF4-FFF2-40B4-BE49-F238E27FC236}">
                <a16:creationId xmlns:a16="http://schemas.microsoft.com/office/drawing/2014/main" id="{98662E79-3441-8347-A854-EDE7D41A0406}"/>
              </a:ext>
            </a:extLst>
          </p:cNvPr>
          <p:cNvSpPr>
            <a:spLocks noGrp="1"/>
          </p:cNvSpPr>
          <p:nvPr>
            <p:ph idx="1"/>
          </p:nvPr>
        </p:nvSpPr>
        <p:spPr/>
        <p:txBody>
          <a:bodyPr/>
          <a:lstStyle/>
          <a:p>
            <a:r>
              <a:rPr lang="en-US" dirty="0"/>
              <a:t>Live Python, </a:t>
            </a:r>
            <a:r>
              <a:rPr lang="en-US" dirty="0" err="1"/>
              <a:t>Numpy</a:t>
            </a:r>
            <a:r>
              <a:rPr lang="en-US" dirty="0"/>
              <a:t>, and Matplotlib demo</a:t>
            </a:r>
          </a:p>
        </p:txBody>
      </p:sp>
    </p:spTree>
    <p:extLst>
      <p:ext uri="{BB962C8B-B14F-4D97-AF65-F5344CB8AC3E}">
        <p14:creationId xmlns:p14="http://schemas.microsoft.com/office/powerpoint/2010/main" val="647546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1BA-2A6F-C64B-BCC1-7364AD727BBA}"/>
              </a:ext>
            </a:extLst>
          </p:cNvPr>
          <p:cNvSpPr>
            <a:spLocks noGrp="1"/>
          </p:cNvSpPr>
          <p:nvPr>
            <p:ph type="title"/>
          </p:nvPr>
        </p:nvSpPr>
        <p:spPr/>
        <p:txBody>
          <a:bodyPr/>
          <a:lstStyle/>
          <a:p>
            <a:r>
              <a:rPr lang="en-US" dirty="0"/>
              <a:t>Lesson 3 - Questions</a:t>
            </a:r>
          </a:p>
        </p:txBody>
      </p:sp>
      <p:pic>
        <p:nvPicPr>
          <p:cNvPr id="5" name="Content Placeholder 4">
            <a:extLst>
              <a:ext uri="{FF2B5EF4-FFF2-40B4-BE49-F238E27FC236}">
                <a16:creationId xmlns:a16="http://schemas.microsoft.com/office/drawing/2014/main" id="{933157AF-AA8E-9E4A-8651-0FAF496A9362}"/>
              </a:ext>
            </a:extLst>
          </p:cNvPr>
          <p:cNvPicPr>
            <a:picLocks noGrp="1" noChangeAspect="1"/>
          </p:cNvPicPr>
          <p:nvPr>
            <p:ph idx="1"/>
          </p:nvPr>
        </p:nvPicPr>
        <p:blipFill>
          <a:blip r:embed="rId2"/>
          <a:stretch>
            <a:fillRect/>
          </a:stretch>
        </p:blipFill>
        <p:spPr>
          <a:xfrm>
            <a:off x="3486150" y="2534444"/>
            <a:ext cx="5219700" cy="2933700"/>
          </a:xfrm>
        </p:spPr>
      </p:pic>
    </p:spTree>
    <p:extLst>
      <p:ext uri="{BB962C8B-B14F-4D97-AF65-F5344CB8AC3E}">
        <p14:creationId xmlns:p14="http://schemas.microsoft.com/office/powerpoint/2010/main" val="71033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E1BF-DD97-254F-9220-1CBC4B8953EE}"/>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7D6596B4-6116-2446-9CD7-EF3A889B466F}"/>
              </a:ext>
            </a:extLst>
          </p:cNvPr>
          <p:cNvSpPr>
            <a:spLocks noGrp="1"/>
          </p:cNvSpPr>
          <p:nvPr>
            <p:ph idx="1"/>
          </p:nvPr>
        </p:nvSpPr>
        <p:spPr/>
        <p:txBody>
          <a:bodyPr/>
          <a:lstStyle/>
          <a:p>
            <a:r>
              <a:rPr lang="en-US" dirty="0"/>
              <a:t>Name</a:t>
            </a:r>
          </a:p>
          <a:p>
            <a:r>
              <a:rPr lang="en-US" dirty="0"/>
              <a:t>Basic background (type of work you do)</a:t>
            </a:r>
          </a:p>
          <a:p>
            <a:r>
              <a:rPr lang="en-US" dirty="0"/>
              <a:t>Why you are taking this class</a:t>
            </a:r>
          </a:p>
          <a:p>
            <a:r>
              <a:rPr lang="en-US" dirty="0"/>
              <a:t>What you hope to learn</a:t>
            </a:r>
          </a:p>
        </p:txBody>
      </p:sp>
    </p:spTree>
    <p:extLst>
      <p:ext uri="{BB962C8B-B14F-4D97-AF65-F5344CB8AC3E}">
        <p14:creationId xmlns:p14="http://schemas.microsoft.com/office/powerpoint/2010/main" val="2269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C2D30-F2DF-BC4A-B110-20568A4A5585}"/>
              </a:ext>
            </a:extLst>
          </p:cNvPr>
          <p:cNvSpPr>
            <a:spLocks noGrp="1"/>
          </p:cNvSpPr>
          <p:nvPr>
            <p:ph type="title"/>
          </p:nvPr>
        </p:nvSpPr>
        <p:spPr/>
        <p:txBody>
          <a:bodyPr/>
          <a:lstStyle/>
          <a:p>
            <a:r>
              <a:rPr lang="en-US" dirty="0"/>
              <a:t>Lesson 3 - Exercise</a:t>
            </a:r>
          </a:p>
        </p:txBody>
      </p:sp>
      <p:sp>
        <p:nvSpPr>
          <p:cNvPr id="3" name="Content Placeholder 2">
            <a:extLst>
              <a:ext uri="{FF2B5EF4-FFF2-40B4-BE49-F238E27FC236}">
                <a16:creationId xmlns:a16="http://schemas.microsoft.com/office/drawing/2014/main" id="{509E5D82-119B-C34A-BF19-073344180771}"/>
              </a:ext>
            </a:extLst>
          </p:cNvPr>
          <p:cNvSpPr>
            <a:spLocks noGrp="1"/>
          </p:cNvSpPr>
          <p:nvPr>
            <p:ph idx="1"/>
          </p:nvPr>
        </p:nvSpPr>
        <p:spPr>
          <a:xfrm>
            <a:off x="838199" y="1825625"/>
            <a:ext cx="10994409" cy="4351338"/>
          </a:xfrm>
        </p:spPr>
        <p:txBody>
          <a:bodyPr/>
          <a:lstStyle/>
          <a:p>
            <a:r>
              <a:rPr lang="en-US" dirty="0"/>
              <a:t>Get familiar with Python, </a:t>
            </a:r>
            <a:r>
              <a:rPr lang="en-US" dirty="0" err="1"/>
              <a:t>Numpy</a:t>
            </a:r>
            <a:r>
              <a:rPr lang="en-US" dirty="0"/>
              <a:t>, and Matplotlib using </a:t>
            </a:r>
            <a:r>
              <a:rPr lang="en-US" dirty="0" err="1"/>
              <a:t>Colab</a:t>
            </a:r>
            <a:endParaRPr lang="en-US" dirty="0"/>
          </a:p>
          <a:p>
            <a:r>
              <a:rPr lang="en-US" dirty="0"/>
              <a:t>Notebook: </a:t>
            </a:r>
            <a:r>
              <a:rPr lang="en-US" dirty="0" err="1"/>
              <a:t>Intro_Python_Numpy_Matplotlib.ipynb</a:t>
            </a:r>
            <a:endParaRPr lang="en-US" dirty="0"/>
          </a:p>
          <a:p>
            <a:pPr lvl="1"/>
            <a:r>
              <a:rPr lang="en-US" dirty="0">
                <a:hlinkClick r:id="rId2"/>
              </a:rPr>
              <a:t>https://drive.google.com/open?id=1hyv8CRsvgtuTxLllNUCTE-NxTOSGLj37</a:t>
            </a:r>
            <a:r>
              <a:rPr lang="en-US" dirty="0"/>
              <a:t>  </a:t>
            </a:r>
          </a:p>
          <a:p>
            <a:r>
              <a:rPr lang="en-US" dirty="0"/>
              <a:t>Create New Notebook</a:t>
            </a:r>
          </a:p>
          <a:p>
            <a:pPr lvl="1"/>
            <a:r>
              <a:rPr lang="en-US" dirty="0"/>
              <a:t>Type each code block from </a:t>
            </a:r>
            <a:r>
              <a:rPr lang="en-US" dirty="0" err="1"/>
              <a:t>Intro_Python_Numpy_Matplotlib.ipynb</a:t>
            </a:r>
            <a:r>
              <a:rPr lang="en-US" dirty="0"/>
              <a:t> into your notebook and run</a:t>
            </a:r>
          </a:p>
        </p:txBody>
      </p:sp>
    </p:spTree>
    <p:extLst>
      <p:ext uri="{BB962C8B-B14F-4D97-AF65-F5344CB8AC3E}">
        <p14:creationId xmlns:p14="http://schemas.microsoft.com/office/powerpoint/2010/main" val="2750734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DAC7-3B39-674E-BF6C-EBFF2F7FBFD4}"/>
              </a:ext>
            </a:extLst>
          </p:cNvPr>
          <p:cNvSpPr>
            <a:spLocks noGrp="1"/>
          </p:cNvSpPr>
          <p:nvPr>
            <p:ph type="title"/>
          </p:nvPr>
        </p:nvSpPr>
        <p:spPr/>
        <p:txBody>
          <a:bodyPr/>
          <a:lstStyle/>
          <a:p>
            <a:r>
              <a:rPr lang="en-US" dirty="0"/>
              <a:t>Lesson 3 - Review</a:t>
            </a:r>
          </a:p>
        </p:txBody>
      </p:sp>
      <p:sp>
        <p:nvSpPr>
          <p:cNvPr id="3" name="Content Placeholder 2">
            <a:extLst>
              <a:ext uri="{FF2B5EF4-FFF2-40B4-BE49-F238E27FC236}">
                <a16:creationId xmlns:a16="http://schemas.microsoft.com/office/drawing/2014/main" id="{A5122102-CD8C-C84C-8AAA-26BBB6C9A84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72553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949B-F59B-FA44-9D2C-8071A06F9C1F}"/>
              </a:ext>
            </a:extLst>
          </p:cNvPr>
          <p:cNvSpPr>
            <a:spLocks noGrp="1"/>
          </p:cNvSpPr>
          <p:nvPr>
            <p:ph type="title"/>
          </p:nvPr>
        </p:nvSpPr>
        <p:spPr/>
        <p:txBody>
          <a:bodyPr/>
          <a:lstStyle/>
          <a:p>
            <a:r>
              <a:rPr lang="en-US" dirty="0"/>
              <a:t>Lesson 4 – Machine Learning Example </a:t>
            </a:r>
          </a:p>
        </p:txBody>
      </p:sp>
      <p:sp>
        <p:nvSpPr>
          <p:cNvPr id="3" name="Content Placeholder 2">
            <a:extLst>
              <a:ext uri="{FF2B5EF4-FFF2-40B4-BE49-F238E27FC236}">
                <a16:creationId xmlns:a16="http://schemas.microsoft.com/office/drawing/2014/main" id="{8F63D433-4A0F-484F-B2A4-C7C7E9E28CAF}"/>
              </a:ext>
            </a:extLst>
          </p:cNvPr>
          <p:cNvSpPr>
            <a:spLocks noGrp="1"/>
          </p:cNvSpPr>
          <p:nvPr>
            <p:ph idx="1"/>
          </p:nvPr>
        </p:nvSpPr>
        <p:spPr/>
        <p:txBody>
          <a:bodyPr/>
          <a:lstStyle/>
          <a:p>
            <a:pPr marL="0" indent="0">
              <a:buNone/>
            </a:pPr>
            <a:r>
              <a:rPr lang="en-US" dirty="0"/>
              <a:t>Example: Predicting Housing Sale Price</a:t>
            </a:r>
          </a:p>
          <a:p>
            <a:pPr marL="0" indent="0">
              <a:buNone/>
            </a:pPr>
            <a:endParaRPr lang="en-US" dirty="0">
              <a:solidFill>
                <a:srgbClr val="7030A0"/>
              </a:solidFill>
            </a:endParaRPr>
          </a:p>
          <a:p>
            <a:pPr marL="0" indent="0">
              <a:buNone/>
            </a:pPr>
            <a:r>
              <a:rPr lang="en-US" dirty="0">
                <a:solidFill>
                  <a:srgbClr val="7030A0"/>
                </a:solidFill>
              </a:rPr>
              <a:t>Task</a:t>
            </a:r>
            <a:r>
              <a:rPr lang="en-US" dirty="0"/>
              <a:t> </a:t>
            </a:r>
            <a:r>
              <a:rPr lang="en-US" b="1" dirty="0">
                <a:solidFill>
                  <a:srgbClr val="FF0000"/>
                </a:solidFill>
              </a:rPr>
              <a:t>T</a:t>
            </a:r>
            <a:r>
              <a:rPr lang="en-US" dirty="0"/>
              <a:t> : Given square footage predict sale price</a:t>
            </a:r>
          </a:p>
          <a:p>
            <a:pPr marL="0" indent="0">
              <a:buNone/>
            </a:pPr>
            <a:r>
              <a:rPr lang="en-US" dirty="0">
                <a:solidFill>
                  <a:srgbClr val="7030A0"/>
                </a:solidFill>
              </a:rPr>
              <a:t>Performance</a:t>
            </a:r>
            <a:r>
              <a:rPr lang="en-US" dirty="0"/>
              <a:t> </a:t>
            </a:r>
            <a:r>
              <a:rPr lang="en-US" b="1" dirty="0">
                <a:solidFill>
                  <a:srgbClr val="FF0000"/>
                </a:solidFill>
              </a:rPr>
              <a:t>P</a:t>
            </a:r>
            <a:r>
              <a:rPr lang="en-US" dirty="0"/>
              <a:t> : How accurate the predicted price is</a:t>
            </a:r>
          </a:p>
          <a:p>
            <a:pPr marL="0" indent="0">
              <a:buNone/>
            </a:pPr>
            <a:r>
              <a:rPr lang="en-US" dirty="0">
                <a:solidFill>
                  <a:srgbClr val="7030A0"/>
                </a:solidFill>
              </a:rPr>
              <a:t>Experience</a:t>
            </a:r>
            <a:r>
              <a:rPr lang="en-US" dirty="0"/>
              <a:t> </a:t>
            </a:r>
            <a:r>
              <a:rPr lang="en-US" b="1" dirty="0">
                <a:solidFill>
                  <a:srgbClr val="FF0000"/>
                </a:solidFill>
              </a:rPr>
              <a:t>E</a:t>
            </a:r>
            <a:r>
              <a:rPr lang="en-US" dirty="0"/>
              <a:t> : Historical data on home sales over the last few years</a:t>
            </a:r>
          </a:p>
          <a:p>
            <a:pPr marL="0" indent="0">
              <a:buNone/>
            </a:pPr>
            <a:endParaRPr lang="en-US" dirty="0"/>
          </a:p>
        </p:txBody>
      </p:sp>
      <p:pic>
        <p:nvPicPr>
          <p:cNvPr id="5" name="Picture 4">
            <a:extLst>
              <a:ext uri="{FF2B5EF4-FFF2-40B4-BE49-F238E27FC236}">
                <a16:creationId xmlns:a16="http://schemas.microsoft.com/office/drawing/2014/main" id="{C026A28A-4A0E-1F45-8A48-EE9111601802}"/>
              </a:ext>
            </a:extLst>
          </p:cNvPr>
          <p:cNvPicPr>
            <a:picLocks noChangeAspect="1"/>
          </p:cNvPicPr>
          <p:nvPr/>
        </p:nvPicPr>
        <p:blipFill>
          <a:blip r:embed="rId3"/>
          <a:stretch>
            <a:fillRect/>
          </a:stretch>
        </p:blipFill>
        <p:spPr>
          <a:xfrm>
            <a:off x="4128654" y="4340854"/>
            <a:ext cx="3588327" cy="2404001"/>
          </a:xfrm>
          <a:prstGeom prst="rect">
            <a:avLst/>
          </a:prstGeom>
        </p:spPr>
      </p:pic>
    </p:spTree>
    <p:extLst>
      <p:ext uri="{BB962C8B-B14F-4D97-AF65-F5344CB8AC3E}">
        <p14:creationId xmlns:p14="http://schemas.microsoft.com/office/powerpoint/2010/main" val="2919378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33A9-540B-3C40-B11B-E785A5A078A8}"/>
              </a:ext>
            </a:extLst>
          </p:cNvPr>
          <p:cNvSpPr>
            <a:spLocks noGrp="1"/>
          </p:cNvSpPr>
          <p:nvPr>
            <p:ph type="title"/>
          </p:nvPr>
        </p:nvSpPr>
        <p:spPr/>
        <p:txBody>
          <a:bodyPr/>
          <a:lstStyle/>
          <a:p>
            <a:r>
              <a:rPr lang="en-US" dirty="0"/>
              <a:t>Lesson 4 - Data</a:t>
            </a:r>
          </a:p>
        </p:txBody>
      </p:sp>
      <p:pic>
        <p:nvPicPr>
          <p:cNvPr id="5" name="Picture 4">
            <a:extLst>
              <a:ext uri="{FF2B5EF4-FFF2-40B4-BE49-F238E27FC236}">
                <a16:creationId xmlns:a16="http://schemas.microsoft.com/office/drawing/2014/main" id="{A2FF2571-703F-C04F-B702-EA7BA064373B}"/>
              </a:ext>
            </a:extLst>
          </p:cNvPr>
          <p:cNvPicPr>
            <a:picLocks noChangeAspect="1"/>
          </p:cNvPicPr>
          <p:nvPr/>
        </p:nvPicPr>
        <p:blipFill>
          <a:blip r:embed="rId2"/>
          <a:stretch>
            <a:fillRect/>
          </a:stretch>
        </p:blipFill>
        <p:spPr>
          <a:xfrm>
            <a:off x="1454150" y="2235200"/>
            <a:ext cx="9283700" cy="2387600"/>
          </a:xfrm>
          <a:prstGeom prst="rect">
            <a:avLst/>
          </a:prstGeom>
        </p:spPr>
      </p:pic>
      <p:sp>
        <p:nvSpPr>
          <p:cNvPr id="6" name="TextBox 5">
            <a:extLst>
              <a:ext uri="{FF2B5EF4-FFF2-40B4-BE49-F238E27FC236}">
                <a16:creationId xmlns:a16="http://schemas.microsoft.com/office/drawing/2014/main" id="{7841FF57-D332-EB4F-B929-3711AB449ABA}"/>
              </a:ext>
            </a:extLst>
          </p:cNvPr>
          <p:cNvSpPr txBox="1"/>
          <p:nvPr/>
        </p:nvSpPr>
        <p:spPr>
          <a:xfrm>
            <a:off x="1828800" y="5167312"/>
            <a:ext cx="2323072" cy="523220"/>
          </a:xfrm>
          <a:prstGeom prst="rect">
            <a:avLst/>
          </a:prstGeom>
          <a:noFill/>
        </p:spPr>
        <p:txBody>
          <a:bodyPr wrap="none" rtlCol="0">
            <a:spAutoFit/>
          </a:bodyPr>
          <a:lstStyle/>
          <a:p>
            <a:r>
              <a:rPr lang="en-US" sz="2800" dirty="0"/>
              <a:t>[2000,300000]</a:t>
            </a:r>
          </a:p>
        </p:txBody>
      </p:sp>
      <p:sp>
        <p:nvSpPr>
          <p:cNvPr id="7" name="TextBox 6">
            <a:extLst>
              <a:ext uri="{FF2B5EF4-FFF2-40B4-BE49-F238E27FC236}">
                <a16:creationId xmlns:a16="http://schemas.microsoft.com/office/drawing/2014/main" id="{51496337-8645-3C44-8929-A50537A5E965}"/>
              </a:ext>
            </a:extLst>
          </p:cNvPr>
          <p:cNvSpPr txBox="1"/>
          <p:nvPr/>
        </p:nvSpPr>
        <p:spPr>
          <a:xfrm>
            <a:off x="838200" y="6046111"/>
            <a:ext cx="1937197" cy="584775"/>
          </a:xfrm>
          <a:prstGeom prst="rect">
            <a:avLst/>
          </a:prstGeom>
          <a:noFill/>
        </p:spPr>
        <p:txBody>
          <a:bodyPr wrap="none" rtlCol="0">
            <a:spAutoFit/>
          </a:bodyPr>
          <a:lstStyle/>
          <a:p>
            <a:r>
              <a:rPr lang="en-US" sz="3200" dirty="0"/>
              <a:t>x (sq. feet)</a:t>
            </a:r>
          </a:p>
        </p:txBody>
      </p:sp>
      <p:sp>
        <p:nvSpPr>
          <p:cNvPr id="9" name="TextBox 8">
            <a:extLst>
              <a:ext uri="{FF2B5EF4-FFF2-40B4-BE49-F238E27FC236}">
                <a16:creationId xmlns:a16="http://schemas.microsoft.com/office/drawing/2014/main" id="{D78BBE0C-22BE-7446-8788-21A03E4188F6}"/>
              </a:ext>
            </a:extLst>
          </p:cNvPr>
          <p:cNvSpPr txBox="1"/>
          <p:nvPr/>
        </p:nvSpPr>
        <p:spPr>
          <a:xfrm>
            <a:off x="3627120" y="6107666"/>
            <a:ext cx="1372492" cy="523220"/>
          </a:xfrm>
          <a:prstGeom prst="rect">
            <a:avLst/>
          </a:prstGeom>
          <a:noFill/>
        </p:spPr>
        <p:txBody>
          <a:bodyPr wrap="none" rtlCol="0">
            <a:spAutoFit/>
          </a:bodyPr>
          <a:lstStyle/>
          <a:p>
            <a:r>
              <a:rPr lang="en-US" sz="2800" dirty="0"/>
              <a:t>y (price)</a:t>
            </a:r>
          </a:p>
        </p:txBody>
      </p:sp>
      <p:cxnSp>
        <p:nvCxnSpPr>
          <p:cNvPr id="11" name="Straight Arrow Connector 10">
            <a:extLst>
              <a:ext uri="{FF2B5EF4-FFF2-40B4-BE49-F238E27FC236}">
                <a16:creationId xmlns:a16="http://schemas.microsoft.com/office/drawing/2014/main" id="{30F687B2-B06C-CD44-9567-2E9E5E14EE61}"/>
              </a:ext>
            </a:extLst>
          </p:cNvPr>
          <p:cNvCxnSpPr>
            <a:stCxn id="7" idx="0"/>
          </p:cNvCxnSpPr>
          <p:nvPr/>
        </p:nvCxnSpPr>
        <p:spPr>
          <a:xfrm flipV="1">
            <a:off x="1806799" y="5606712"/>
            <a:ext cx="555401" cy="439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44B411-CA3B-4349-8EDC-BDA61C625B0B}"/>
              </a:ext>
            </a:extLst>
          </p:cNvPr>
          <p:cNvCxnSpPr/>
          <p:nvPr/>
        </p:nvCxnSpPr>
        <p:spPr>
          <a:xfrm flipH="1" flipV="1">
            <a:off x="3627120" y="5606712"/>
            <a:ext cx="396240" cy="439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14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 – Linear Regression</a:t>
            </a:r>
          </a:p>
        </p:txBody>
      </p:sp>
      <p:grpSp>
        <p:nvGrpSpPr>
          <p:cNvPr id="32" name="Data"/>
          <p:cNvGrpSpPr/>
          <p:nvPr/>
        </p:nvGrpSpPr>
        <p:grpSpPr>
          <a:xfrm>
            <a:off x="1826323" y="2228628"/>
            <a:ext cx="4925617" cy="3607609"/>
            <a:chOff x="2606636" y="2228628"/>
            <a:chExt cx="4925617" cy="3607609"/>
          </a:xfrm>
        </p:grpSpPr>
        <p:sp>
          <p:nvSpPr>
            <p:cNvPr id="18" name="Oval 17"/>
            <p:cNvSpPr/>
            <p:nvPr/>
          </p:nvSpPr>
          <p:spPr>
            <a:xfrm>
              <a:off x="3138051" y="4281054"/>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6636" y="5586855"/>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59037" y="4156363"/>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70236" y="2549452"/>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96726" y="2228628"/>
              <a:ext cx="235527" cy="2493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FittingData"/>
          <p:cNvCxnSpPr/>
          <p:nvPr/>
        </p:nvCxnSpPr>
        <p:spPr>
          <a:xfrm flipV="1">
            <a:off x="1325578" y="1690688"/>
            <a:ext cx="5583382" cy="401738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1" name="Graph"/>
          <p:cNvGrpSpPr/>
          <p:nvPr/>
        </p:nvGrpSpPr>
        <p:grpSpPr>
          <a:xfrm>
            <a:off x="144781" y="1741470"/>
            <a:ext cx="7350721" cy="4929496"/>
            <a:chOff x="925094" y="1741470"/>
            <a:chExt cx="7350721" cy="4929496"/>
          </a:xfrm>
        </p:grpSpPr>
        <p:cxnSp>
          <p:nvCxnSpPr>
            <p:cNvPr id="5" name="Straight Arrow Connector 4"/>
            <p:cNvCxnSpPr/>
            <p:nvPr/>
          </p:nvCxnSpPr>
          <p:spPr>
            <a:xfrm flipV="1">
              <a:off x="1752872" y="1741470"/>
              <a:ext cx="6652" cy="444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27200" y="6151206"/>
              <a:ext cx="6548615" cy="348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25094" y="3604867"/>
              <a:ext cx="649537" cy="369332"/>
            </a:xfrm>
            <a:prstGeom prst="rect">
              <a:avLst/>
            </a:prstGeom>
            <a:noFill/>
          </p:spPr>
          <p:txBody>
            <a:bodyPr wrap="none" rtlCol="0">
              <a:spAutoFit/>
            </a:bodyPr>
            <a:lstStyle/>
            <a:p>
              <a:r>
                <a:rPr lang="en-US" dirty="0"/>
                <a:t>Price</a:t>
              </a:r>
            </a:p>
          </p:txBody>
        </p:sp>
        <p:sp>
          <p:nvSpPr>
            <p:cNvPr id="26" name="TextBox 25"/>
            <p:cNvSpPr txBox="1"/>
            <p:nvPr/>
          </p:nvSpPr>
          <p:spPr>
            <a:xfrm>
              <a:off x="5060683" y="6301634"/>
              <a:ext cx="1299395" cy="369332"/>
            </a:xfrm>
            <a:prstGeom prst="rect">
              <a:avLst/>
            </a:prstGeom>
            <a:noFill/>
          </p:spPr>
          <p:txBody>
            <a:bodyPr wrap="none" rtlCol="0">
              <a:spAutoFit/>
            </a:bodyPr>
            <a:lstStyle/>
            <a:p>
              <a:r>
                <a:rPr lang="en-US" dirty="0"/>
                <a:t>Square Feet</a:t>
              </a:r>
            </a:p>
          </p:txBody>
        </p:sp>
      </p:grpSp>
      <p:sp>
        <p:nvSpPr>
          <p:cNvPr id="27" name="NewPoint"/>
          <p:cNvSpPr/>
          <p:nvPr/>
        </p:nvSpPr>
        <p:spPr>
          <a:xfrm>
            <a:off x="4599867" y="6039491"/>
            <a:ext cx="235527" cy="2493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DrawPredictX"/>
          <p:cNvCxnSpPr>
            <a:stCxn id="27" idx="0"/>
          </p:cNvCxnSpPr>
          <p:nvPr/>
        </p:nvCxnSpPr>
        <p:spPr>
          <a:xfrm flipV="1">
            <a:off x="4717631" y="3241967"/>
            <a:ext cx="55417" cy="27975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rawPredictY"/>
          <p:cNvCxnSpPr/>
          <p:nvPr/>
        </p:nvCxnSpPr>
        <p:spPr>
          <a:xfrm flipV="1">
            <a:off x="998084" y="3206043"/>
            <a:ext cx="3767253" cy="35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Prediction"/>
          <p:cNvSpPr/>
          <p:nvPr/>
        </p:nvSpPr>
        <p:spPr>
          <a:xfrm>
            <a:off x="462361" y="2842118"/>
            <a:ext cx="535723" cy="923330"/>
          </a:xfrm>
          <a:prstGeom prst="rect">
            <a:avLst/>
          </a:prstGeom>
          <a:noFill/>
        </p:spPr>
        <p:txBody>
          <a:bodyPr wrap="none" lIns="91440" tIns="45720" rIns="91440" bIns="45720">
            <a:spAutoFit/>
          </a:bodyPr>
          <a:lstStyle/>
          <a:p>
            <a:pPr algn="ctr"/>
            <a:r>
              <a:rPr lang="en-US" sz="5400" b="0" cap="none" spc="0" dirty="0">
                <a:ln w="0"/>
                <a:solidFill>
                  <a:schemeClr val="accent6">
                    <a:lumMod val="75000"/>
                  </a:schemeClr>
                </a:solidFill>
                <a:effectLst>
                  <a:outerShdw blurRad="38100" dist="19050" dir="2700000" algn="tl" rotWithShape="0">
                    <a:schemeClr val="dk1">
                      <a:alpha val="40000"/>
                    </a:schemeClr>
                  </a:outerShdw>
                </a:effectLst>
              </a:rPr>
              <a:t>$</a:t>
            </a:r>
          </a:p>
        </p:txBody>
      </p:sp>
      <p:cxnSp>
        <p:nvCxnSpPr>
          <p:cNvPr id="40" name="ErrorPoint5"/>
          <p:cNvCxnSpPr>
            <a:stCxn id="22" idx="0"/>
          </p:cNvCxnSpPr>
          <p:nvPr/>
        </p:nvCxnSpPr>
        <p:spPr>
          <a:xfrm flipV="1">
            <a:off x="6634177" y="191648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ErrorPoint4"/>
          <p:cNvCxnSpPr/>
          <p:nvPr/>
        </p:nvCxnSpPr>
        <p:spPr>
          <a:xfrm flipV="1">
            <a:off x="4820715" y="2842118"/>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ErrorPoint3"/>
          <p:cNvCxnSpPr/>
          <p:nvPr/>
        </p:nvCxnSpPr>
        <p:spPr>
          <a:xfrm flipV="1">
            <a:off x="4117269" y="3719951"/>
            <a:ext cx="0" cy="417134"/>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ErrorPoint2"/>
          <p:cNvCxnSpPr/>
          <p:nvPr/>
        </p:nvCxnSpPr>
        <p:spPr>
          <a:xfrm flipV="1">
            <a:off x="2475501" y="4530436"/>
            <a:ext cx="5606" cy="31214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ErrorPoint1"/>
          <p:cNvCxnSpPr/>
          <p:nvPr/>
        </p:nvCxnSpPr>
        <p:spPr>
          <a:xfrm flipV="1">
            <a:off x="1922310" y="5303945"/>
            <a:ext cx="0" cy="28291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7694087" y="1504738"/>
                <a:ext cx="124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𝑦</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b="0" i="1" smtClean="0">
                          <a:latin typeface="Cambria Math" charset="0"/>
                        </a:rPr>
                        <m:t>+</m:t>
                      </m:r>
                      <m:r>
                        <a:rPr lang="en-US" b="0" i="1" smtClean="0">
                          <a:latin typeface="Cambria Math" charset="0"/>
                        </a:rPr>
                        <m:t>𝑊𝑥</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7694087" y="1504738"/>
                <a:ext cx="1243930" cy="276999"/>
              </a:xfrm>
              <a:prstGeom prst="rect">
                <a:avLst/>
              </a:prstGeom>
              <a:blipFill rotWithShape="0">
                <a:blip r:embed="rId3"/>
                <a:stretch>
                  <a:fillRect l="-3922" t="-22222" r="-196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677461" y="1861334"/>
                <a:ext cx="36114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r>
                            <a:rPr lang="en-US" b="0" i="1" smtClean="0">
                              <a:latin typeface="Cambria Math" charset="0"/>
                            </a:rPr>
                            <m:t> </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𝑚</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m:t>
                                  </m:r>
                                  <m:r>
                                    <a:rPr lang="en-US" i="1">
                                      <a:latin typeface="Cambria Math" charset="0"/>
                                      <a:ea typeface="Cambria Math" charset="0"/>
                                      <a:cs typeface="Cambria Math" charset="0"/>
                                    </a:rPr>
                                    <m:t>𝑏</m:t>
                                  </m:r>
                                  <m:r>
                                    <a:rPr lang="en-US" i="1">
                                      <a:latin typeface="Cambria Math" charset="0"/>
                                    </a:rPr>
                                    <m:t>+</m:t>
                                  </m:r>
                                  <m:r>
                                    <a:rPr lang="en-US" i="1">
                                      <a:latin typeface="Cambria Math" charset="0"/>
                                    </a:rPr>
                                    <m:t>𝑊𝑥</m:t>
                                  </m:r>
                                  <m:r>
                                    <a:rPr lang="en-US" b="0" i="1" smtClean="0">
                                      <a:latin typeface="Cambria Math" charset="0"/>
                                    </a:rPr>
                                    <m:t>)</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r>
                                        <a:rPr lang="en-US" b="0" i="1" smtClean="0">
                                          <a:latin typeface="Cambria Math" charset="0"/>
                                          <a:ea typeface="Cambria Math" charset="0"/>
                                          <a:cs typeface="Cambria Math" charset="0"/>
                                        </a:rPr>
                                        <m:t>𝑖</m:t>
                                      </m:r>
                                    </m:sup>
                                  </m:sSup>
                                </m:e>
                              </m:d>
                            </m:e>
                            <m:sup>
                              <m:r>
                                <a:rPr lang="en-US" b="0" i="1" smtClean="0">
                                  <a:latin typeface="Cambria Math" charset="0"/>
                                </a:rPr>
                                <m:t>2</m:t>
                              </m:r>
                            </m:sup>
                          </m:sSup>
                          <m:r>
                            <a:rPr lang="en-US" b="0" i="1" smtClean="0">
                              <a:latin typeface="Cambria Math" charset="0"/>
                            </a:rPr>
                            <m:t> </m:t>
                          </m:r>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677461" y="1861334"/>
                <a:ext cx="3611438" cy="756233"/>
              </a:xfrm>
              <a:prstGeom prst="rect">
                <a:avLst/>
              </a:prstGeom>
              <a:blipFill rotWithShape="0">
                <a:blip r:embed="rId4"/>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19026" y="2955018"/>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719026" y="2955018"/>
                <a:ext cx="1845249" cy="383631"/>
              </a:xfrm>
              <a:prstGeom prst="rect">
                <a:avLst/>
              </a:prstGeom>
              <a:blipFill rotWithShape="0">
                <a:blip r:embed="rId5"/>
                <a:stretch>
                  <a:fillRect l="-2310" t="-103175" b="-101587"/>
                </a:stretch>
              </a:blipFill>
            </p:spPr>
            <p:txBody>
              <a:bodyPr/>
              <a:lstStyle/>
              <a:p>
                <a:r>
                  <a:rPr lang="en-US">
                    <a:noFill/>
                  </a:rPr>
                  <a:t> </a:t>
                </a:r>
              </a:p>
            </p:txBody>
          </p:sp>
        </mc:Fallback>
      </mc:AlternateContent>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2107" y="2557825"/>
            <a:ext cx="2473640" cy="161638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756754" y="4519662"/>
                <a:ext cx="2707729" cy="1368452"/>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r>
                      <m:rPr>
                        <m:sty m:val="p"/>
                      </m:rPr>
                      <a:rPr lang="en-US">
                        <a:latin typeface="Cambria Math" charset="0"/>
                      </a:rPr>
                      <m:t>W</m:t>
                    </m:r>
                    <m:r>
                      <a:rPr lang="en-US" i="1">
                        <a:latin typeface="Cambria Math" charset="0"/>
                      </a:rPr>
                      <m:t>≔</m:t>
                    </m:r>
                    <m:r>
                      <a:rPr lang="en-US" b="0" i="1" smtClean="0">
                        <a:latin typeface="Cambria Math" charset="0"/>
                      </a:rPr>
                      <m:t>𝑊</m:t>
                    </m:r>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𝑊</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7756754" y="4519662"/>
                <a:ext cx="2707729" cy="1368452"/>
              </a:xfrm>
              <a:prstGeom prst="rect">
                <a:avLst/>
              </a:prstGeom>
              <a:blipFill rotWithShape="0">
                <a:blip r:embed="rId7"/>
                <a:stretch>
                  <a:fillRect l="-5169" t="-29333" r="-449" b="-11111"/>
                </a:stretch>
              </a:blipFill>
            </p:spPr>
            <p:txBody>
              <a:bodyPr/>
              <a:lstStyle/>
              <a:p>
                <a:r>
                  <a:rPr lang="en-US">
                    <a:noFill/>
                  </a:rPr>
                  <a:t> </a:t>
                </a:r>
              </a:p>
            </p:txBody>
          </p:sp>
        </mc:Fallback>
      </mc:AlternateContent>
    </p:spTree>
    <p:extLst>
      <p:ext uri="{BB962C8B-B14F-4D97-AF65-F5344CB8AC3E}">
        <p14:creationId xmlns:p14="http://schemas.microsoft.com/office/powerpoint/2010/main" val="245790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dissolv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49" grpId="0"/>
      <p:bldP spid="29" grpId="0"/>
      <p:bldP spid="30"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 – Gradient Decent</a:t>
            </a:r>
          </a:p>
        </p:txBody>
      </p:sp>
      <p:cxnSp>
        <p:nvCxnSpPr>
          <p:cNvPr id="6" name="Straight Arrow Connector 5"/>
          <p:cNvCxnSpPr/>
          <p:nvPr/>
        </p:nvCxnSpPr>
        <p:spPr>
          <a:xfrm flipV="1">
            <a:off x="3916014" y="2256182"/>
            <a:ext cx="0" cy="29519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916014" y="5208104"/>
            <a:ext cx="37603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4299377" y="2663747"/>
            <a:ext cx="2993578" cy="2239725"/>
          </a:xfrm>
          <a:custGeom>
            <a:avLst/>
            <a:gdLst>
              <a:gd name="connsiteX0" fmla="*/ 428 w 2993578"/>
              <a:gd name="connsiteY0" fmla="*/ 9939 h 2239725"/>
              <a:gd name="connsiteX1" fmla="*/ 10367 w 2993578"/>
              <a:gd name="connsiteY1" fmla="*/ 467139 h 2239725"/>
              <a:gd name="connsiteX2" fmla="*/ 70002 w 2993578"/>
              <a:gd name="connsiteY2" fmla="*/ 775252 h 2239725"/>
              <a:gd name="connsiteX3" fmla="*/ 169393 w 2993578"/>
              <a:gd name="connsiteY3" fmla="*/ 1053548 h 2239725"/>
              <a:gd name="connsiteX4" fmla="*/ 258845 w 2993578"/>
              <a:gd name="connsiteY4" fmla="*/ 1292087 h 2239725"/>
              <a:gd name="connsiteX5" fmla="*/ 407932 w 2993578"/>
              <a:gd name="connsiteY5" fmla="*/ 1550505 h 2239725"/>
              <a:gd name="connsiteX6" fmla="*/ 576897 w 2993578"/>
              <a:gd name="connsiteY6" fmla="*/ 1759226 h 2239725"/>
              <a:gd name="connsiteX7" fmla="*/ 835315 w 2993578"/>
              <a:gd name="connsiteY7" fmla="*/ 1997766 h 2239725"/>
              <a:gd name="connsiteX8" fmla="*/ 1053976 w 2993578"/>
              <a:gd name="connsiteY8" fmla="*/ 2107096 h 2239725"/>
              <a:gd name="connsiteX9" fmla="*/ 1262697 w 2993578"/>
              <a:gd name="connsiteY9" fmla="*/ 2206487 h 2239725"/>
              <a:gd name="connsiteX10" fmla="*/ 1620506 w 2993578"/>
              <a:gd name="connsiteY10" fmla="*/ 2236305 h 2239725"/>
              <a:gd name="connsiteX11" fmla="*/ 1928619 w 2993578"/>
              <a:gd name="connsiteY11" fmla="*/ 2136913 h 2239725"/>
              <a:gd name="connsiteX12" fmla="*/ 2117462 w 2993578"/>
              <a:gd name="connsiteY12" fmla="*/ 2007705 h 2239725"/>
              <a:gd name="connsiteX13" fmla="*/ 2306306 w 2993578"/>
              <a:gd name="connsiteY13" fmla="*/ 1868557 h 2239725"/>
              <a:gd name="connsiteX14" fmla="*/ 2465332 w 2993578"/>
              <a:gd name="connsiteY14" fmla="*/ 1679713 h 2239725"/>
              <a:gd name="connsiteX15" fmla="*/ 2604480 w 2993578"/>
              <a:gd name="connsiteY15" fmla="*/ 1500809 h 2239725"/>
              <a:gd name="connsiteX16" fmla="*/ 2693932 w 2993578"/>
              <a:gd name="connsiteY16" fmla="*/ 1321905 h 2239725"/>
              <a:gd name="connsiteX17" fmla="*/ 2773445 w 2993578"/>
              <a:gd name="connsiteY17" fmla="*/ 1162879 h 2239725"/>
              <a:gd name="connsiteX18" fmla="*/ 2843019 w 2993578"/>
              <a:gd name="connsiteY18" fmla="*/ 993913 h 2239725"/>
              <a:gd name="connsiteX19" fmla="*/ 2892715 w 2993578"/>
              <a:gd name="connsiteY19" fmla="*/ 805070 h 2239725"/>
              <a:gd name="connsiteX20" fmla="*/ 2932471 w 2993578"/>
              <a:gd name="connsiteY20" fmla="*/ 626166 h 2239725"/>
              <a:gd name="connsiteX21" fmla="*/ 2972228 w 2993578"/>
              <a:gd name="connsiteY21" fmla="*/ 377687 h 2239725"/>
              <a:gd name="connsiteX22" fmla="*/ 2992106 w 2993578"/>
              <a:gd name="connsiteY22" fmla="*/ 149087 h 2239725"/>
              <a:gd name="connsiteX23" fmla="*/ 2992106 w 2993578"/>
              <a:gd name="connsiteY23" fmla="*/ 0 h 223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93578" h="2239725">
                <a:moveTo>
                  <a:pt x="428" y="9939"/>
                </a:moveTo>
                <a:cubicBezTo>
                  <a:pt x="-401" y="174763"/>
                  <a:pt x="-1229" y="339587"/>
                  <a:pt x="10367" y="467139"/>
                </a:cubicBezTo>
                <a:cubicBezTo>
                  <a:pt x="21963" y="594691"/>
                  <a:pt x="43498" y="677517"/>
                  <a:pt x="70002" y="775252"/>
                </a:cubicBezTo>
                <a:cubicBezTo>
                  <a:pt x="96506" y="872987"/>
                  <a:pt x="137919" y="967409"/>
                  <a:pt x="169393" y="1053548"/>
                </a:cubicBezTo>
                <a:cubicBezTo>
                  <a:pt x="200867" y="1139687"/>
                  <a:pt x="219089" y="1209261"/>
                  <a:pt x="258845" y="1292087"/>
                </a:cubicBezTo>
                <a:cubicBezTo>
                  <a:pt x="298601" y="1374913"/>
                  <a:pt x="354923" y="1472649"/>
                  <a:pt x="407932" y="1550505"/>
                </a:cubicBezTo>
                <a:cubicBezTo>
                  <a:pt x="460941" y="1628362"/>
                  <a:pt x="505667" y="1684683"/>
                  <a:pt x="576897" y="1759226"/>
                </a:cubicBezTo>
                <a:cubicBezTo>
                  <a:pt x="648127" y="1833769"/>
                  <a:pt x="755802" y="1939788"/>
                  <a:pt x="835315" y="1997766"/>
                </a:cubicBezTo>
                <a:cubicBezTo>
                  <a:pt x="914828" y="2055744"/>
                  <a:pt x="982746" y="2072309"/>
                  <a:pt x="1053976" y="2107096"/>
                </a:cubicBezTo>
                <a:cubicBezTo>
                  <a:pt x="1125206" y="2141883"/>
                  <a:pt x="1168275" y="2184952"/>
                  <a:pt x="1262697" y="2206487"/>
                </a:cubicBezTo>
                <a:cubicBezTo>
                  <a:pt x="1357119" y="2228022"/>
                  <a:pt x="1509519" y="2247901"/>
                  <a:pt x="1620506" y="2236305"/>
                </a:cubicBezTo>
                <a:cubicBezTo>
                  <a:pt x="1731493" y="2224709"/>
                  <a:pt x="1845793" y="2175013"/>
                  <a:pt x="1928619" y="2136913"/>
                </a:cubicBezTo>
                <a:cubicBezTo>
                  <a:pt x="2011445" y="2098813"/>
                  <a:pt x="2054514" y="2052431"/>
                  <a:pt x="2117462" y="2007705"/>
                </a:cubicBezTo>
                <a:cubicBezTo>
                  <a:pt x="2180410" y="1962979"/>
                  <a:pt x="2248328" y="1923222"/>
                  <a:pt x="2306306" y="1868557"/>
                </a:cubicBezTo>
                <a:cubicBezTo>
                  <a:pt x="2364284" y="1813892"/>
                  <a:pt x="2415636" y="1741004"/>
                  <a:pt x="2465332" y="1679713"/>
                </a:cubicBezTo>
                <a:cubicBezTo>
                  <a:pt x="2515028" y="1618422"/>
                  <a:pt x="2566380" y="1560444"/>
                  <a:pt x="2604480" y="1500809"/>
                </a:cubicBezTo>
                <a:cubicBezTo>
                  <a:pt x="2642580" y="1441174"/>
                  <a:pt x="2693932" y="1321905"/>
                  <a:pt x="2693932" y="1321905"/>
                </a:cubicBezTo>
                <a:cubicBezTo>
                  <a:pt x="2722093" y="1265583"/>
                  <a:pt x="2748597" y="1217544"/>
                  <a:pt x="2773445" y="1162879"/>
                </a:cubicBezTo>
                <a:cubicBezTo>
                  <a:pt x="2798293" y="1108214"/>
                  <a:pt x="2823141" y="1053548"/>
                  <a:pt x="2843019" y="993913"/>
                </a:cubicBezTo>
                <a:cubicBezTo>
                  <a:pt x="2862897" y="934278"/>
                  <a:pt x="2877806" y="866361"/>
                  <a:pt x="2892715" y="805070"/>
                </a:cubicBezTo>
                <a:cubicBezTo>
                  <a:pt x="2907624" y="743779"/>
                  <a:pt x="2919219" y="697397"/>
                  <a:pt x="2932471" y="626166"/>
                </a:cubicBezTo>
                <a:cubicBezTo>
                  <a:pt x="2945723" y="554936"/>
                  <a:pt x="2962289" y="457200"/>
                  <a:pt x="2972228" y="377687"/>
                </a:cubicBezTo>
                <a:cubicBezTo>
                  <a:pt x="2982167" y="298174"/>
                  <a:pt x="2988793" y="212035"/>
                  <a:pt x="2992106" y="149087"/>
                </a:cubicBezTo>
                <a:cubicBezTo>
                  <a:pt x="2995419" y="86139"/>
                  <a:pt x="2992106" y="0"/>
                  <a:pt x="2992106"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011553" y="2822712"/>
            <a:ext cx="564578" cy="369332"/>
          </a:xfrm>
          <a:prstGeom prst="rect">
            <a:avLst/>
          </a:prstGeom>
          <a:noFill/>
        </p:spPr>
        <p:txBody>
          <a:bodyPr wrap="none" rtlCol="0">
            <a:spAutoFit/>
          </a:bodyPr>
          <a:lstStyle/>
          <a:p>
            <a:r>
              <a:rPr lang="en-US" dirty="0"/>
              <a:t>J(w)</a:t>
            </a:r>
          </a:p>
        </p:txBody>
      </p:sp>
      <p:sp>
        <p:nvSpPr>
          <p:cNvPr id="33" name="TextBox 32"/>
          <p:cNvSpPr txBox="1"/>
          <p:nvPr/>
        </p:nvSpPr>
        <p:spPr>
          <a:xfrm>
            <a:off x="5665301" y="5406886"/>
            <a:ext cx="349776" cy="369332"/>
          </a:xfrm>
          <a:prstGeom prst="rect">
            <a:avLst/>
          </a:prstGeom>
          <a:noFill/>
        </p:spPr>
        <p:txBody>
          <a:bodyPr wrap="none" rtlCol="0">
            <a:spAutoFit/>
          </a:bodyPr>
          <a:lstStyle/>
          <a:p>
            <a:r>
              <a:rPr lang="en-US" dirty="0"/>
              <a:t>w</a:t>
            </a:r>
          </a:p>
        </p:txBody>
      </p:sp>
      <p:sp>
        <p:nvSpPr>
          <p:cNvPr id="34" name="Oval 33"/>
          <p:cNvSpPr/>
          <p:nvPr/>
        </p:nvSpPr>
        <p:spPr>
          <a:xfrm>
            <a:off x="6998550" y="2939387"/>
            <a:ext cx="258418" cy="2824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H="1">
            <a:off x="6998550" y="3221861"/>
            <a:ext cx="89453" cy="36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858902" y="3617769"/>
            <a:ext cx="125440" cy="34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6677634" y="3965697"/>
            <a:ext cx="176504" cy="34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211953" y="2256182"/>
            <a:ext cx="709669" cy="683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04099" y="1615998"/>
            <a:ext cx="821956" cy="646331"/>
          </a:xfrm>
          <a:prstGeom prst="rect">
            <a:avLst/>
          </a:prstGeom>
          <a:noFill/>
        </p:spPr>
        <p:txBody>
          <a:bodyPr wrap="none" rtlCol="0">
            <a:spAutoFit/>
          </a:bodyPr>
          <a:lstStyle/>
          <a:p>
            <a:r>
              <a:rPr lang="en-US" dirty="0"/>
              <a:t>Initial</a:t>
            </a:r>
          </a:p>
          <a:p>
            <a:r>
              <a:rPr lang="en-US" dirty="0"/>
              <a:t>weight</a:t>
            </a:r>
          </a:p>
        </p:txBody>
      </p:sp>
      <p:cxnSp>
        <p:nvCxnSpPr>
          <p:cNvPr id="50" name="Straight Arrow Connector 49"/>
          <p:cNvCxnSpPr/>
          <p:nvPr/>
        </p:nvCxnSpPr>
        <p:spPr>
          <a:xfrm flipH="1" flipV="1">
            <a:off x="5959639" y="4949747"/>
            <a:ext cx="1922089" cy="1236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810425" y="4427029"/>
            <a:ext cx="1101327" cy="923330"/>
          </a:xfrm>
          <a:prstGeom prst="rect">
            <a:avLst/>
          </a:prstGeom>
          <a:noFill/>
        </p:spPr>
        <p:txBody>
          <a:bodyPr wrap="none" rtlCol="0">
            <a:spAutoFit/>
          </a:bodyPr>
          <a:lstStyle/>
          <a:p>
            <a:r>
              <a:rPr lang="en-US" dirty="0"/>
              <a:t>Goal</a:t>
            </a:r>
          </a:p>
          <a:p>
            <a:r>
              <a:rPr lang="en-US" dirty="0"/>
              <a:t>Minimize </a:t>
            </a:r>
          </a:p>
          <a:p>
            <a:r>
              <a:rPr lang="en-US" dirty="0"/>
              <a:t>J(w)</a:t>
            </a:r>
          </a:p>
        </p:txBody>
      </p:sp>
      <p:cxnSp>
        <p:nvCxnSpPr>
          <p:cNvPr id="57" name="Straight Arrow Connector 56"/>
          <p:cNvCxnSpPr>
            <a:endCxn id="31" idx="12"/>
          </p:cNvCxnSpPr>
          <p:nvPr/>
        </p:nvCxnSpPr>
        <p:spPr>
          <a:xfrm flipH="1">
            <a:off x="6416839" y="4307849"/>
            <a:ext cx="256032" cy="363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4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C4CF9-8ABA-A844-AF0B-74EA81DCDE77}"/>
              </a:ext>
            </a:extLst>
          </p:cNvPr>
          <p:cNvSpPr>
            <a:spLocks noGrp="1"/>
          </p:cNvSpPr>
          <p:nvPr>
            <p:ph type="title"/>
          </p:nvPr>
        </p:nvSpPr>
        <p:spPr/>
        <p:txBody>
          <a:bodyPr/>
          <a:lstStyle/>
          <a:p>
            <a:r>
              <a:rPr lang="en-US" dirty="0"/>
              <a:t>Lesson 4 – Linear Regression as a Graph</a:t>
            </a:r>
          </a:p>
        </p:txBody>
      </p:sp>
      <p:sp>
        <p:nvSpPr>
          <p:cNvPr id="4" name="Oval 3">
            <a:extLst>
              <a:ext uri="{FF2B5EF4-FFF2-40B4-BE49-F238E27FC236}">
                <a16:creationId xmlns:a16="http://schemas.microsoft.com/office/drawing/2014/main" id="{8B18DBA7-9E7A-844F-964F-699336C2D92E}"/>
              </a:ext>
            </a:extLst>
          </p:cNvPr>
          <p:cNvSpPr/>
          <p:nvPr/>
        </p:nvSpPr>
        <p:spPr>
          <a:xfrm>
            <a:off x="3378365" y="353420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06963E-36EA-FA4A-8438-86723DB0508E}"/>
              </a:ext>
            </a:extLst>
          </p:cNvPr>
          <p:cNvSpPr/>
          <p:nvPr/>
        </p:nvSpPr>
        <p:spPr>
          <a:xfrm>
            <a:off x="5573820" y="3232929"/>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4D89A5D-3C68-3547-9802-D8570E3E1660}"/>
              </a:ext>
            </a:extLst>
          </p:cNvPr>
          <p:cNvCxnSpPr>
            <a:cxnSpLocks/>
            <a:stCxn id="4" idx="6"/>
          </p:cNvCxnSpPr>
          <p:nvPr/>
        </p:nvCxnSpPr>
        <p:spPr>
          <a:xfrm>
            <a:off x="3791320" y="3755435"/>
            <a:ext cx="17750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9FA6338-CC40-B94A-B613-26C80E1F7878}"/>
              </a:ext>
            </a:extLst>
          </p:cNvPr>
          <p:cNvSpPr/>
          <p:nvPr/>
        </p:nvSpPr>
        <p:spPr>
          <a:xfrm>
            <a:off x="3650512" y="231778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DC5E054-52C0-9140-8433-2912FB186DDA}"/>
              </a:ext>
            </a:extLst>
          </p:cNvPr>
          <p:cNvCxnSpPr>
            <a:cxnSpLocks/>
          </p:cNvCxnSpPr>
          <p:nvPr/>
        </p:nvCxnSpPr>
        <p:spPr>
          <a:xfrm>
            <a:off x="4056802" y="2678789"/>
            <a:ext cx="1485951" cy="729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988EA6D-B8AA-E448-8C7A-D5FA1EF9FD74}"/>
                  </a:ext>
                </a:extLst>
              </p:cNvPr>
              <p:cNvSpPr txBox="1"/>
              <p:nvPr/>
            </p:nvSpPr>
            <p:spPr>
              <a:xfrm>
                <a:off x="3412283" y="358667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 name="TextBox 13">
                <a:extLst>
                  <a:ext uri="{FF2B5EF4-FFF2-40B4-BE49-F238E27FC236}">
                    <a16:creationId xmlns:a16="http://schemas.microsoft.com/office/drawing/2014/main" id="{8988EA6D-B8AA-E448-8C7A-D5FA1EF9FD74}"/>
                  </a:ext>
                </a:extLst>
              </p:cNvPr>
              <p:cNvSpPr txBox="1">
                <a:spLocks noRot="1" noChangeAspect="1" noMove="1" noResize="1" noEditPoints="1" noAdjustHandles="1" noChangeArrowheads="1" noChangeShapeType="1" noTextEdit="1"/>
              </p:cNvSpPr>
              <p:nvPr/>
            </p:nvSpPr>
            <p:spPr>
              <a:xfrm>
                <a:off x="3412283" y="3586676"/>
                <a:ext cx="414926" cy="27699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BD5E0F-4330-0E4E-AEC9-F569BAFCD914}"/>
                  </a:ext>
                </a:extLst>
              </p:cNvPr>
              <p:cNvSpPr txBox="1"/>
              <p:nvPr/>
            </p:nvSpPr>
            <p:spPr>
              <a:xfrm>
                <a:off x="4554383" y="2997900"/>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7" name="TextBox 16">
                <a:extLst>
                  <a:ext uri="{FF2B5EF4-FFF2-40B4-BE49-F238E27FC236}">
                    <a16:creationId xmlns:a16="http://schemas.microsoft.com/office/drawing/2014/main" id="{B5BD5E0F-4330-0E4E-AEC9-F569BAFCD914}"/>
                  </a:ext>
                </a:extLst>
              </p:cNvPr>
              <p:cNvSpPr txBox="1">
                <a:spLocks noRot="1" noChangeAspect="1" noMove="1" noResize="1" noEditPoints="1" noAdjustHandles="1" noChangeArrowheads="1" noChangeShapeType="1" noTextEdit="1"/>
              </p:cNvSpPr>
              <p:nvPr/>
            </p:nvSpPr>
            <p:spPr>
              <a:xfrm>
                <a:off x="4554383" y="2997900"/>
                <a:ext cx="448929" cy="276999"/>
              </a:xfrm>
              <a:prstGeom prst="rect">
                <a:avLst/>
              </a:prstGeom>
              <a:blipFill>
                <a:blip r:embed="rId3"/>
                <a:stretch>
                  <a:fillRect l="-1944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ABC253E-3B34-8E4A-ABEA-AD3DAEFE7530}"/>
                  </a:ext>
                </a:extLst>
              </p:cNvPr>
              <p:cNvSpPr txBox="1"/>
              <p:nvPr/>
            </p:nvSpPr>
            <p:spPr>
              <a:xfrm flipH="1">
                <a:off x="4323125" y="3785137"/>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𝑤</m:t>
                      </m:r>
                    </m:oMath>
                  </m:oMathPara>
                </a14:m>
                <a:endParaRPr lang="en-US" dirty="0"/>
              </a:p>
            </p:txBody>
          </p:sp>
        </mc:Choice>
        <mc:Fallback xmlns="">
          <p:sp>
            <p:nvSpPr>
              <p:cNvPr id="18" name="TextBox 17">
                <a:extLst>
                  <a:ext uri="{FF2B5EF4-FFF2-40B4-BE49-F238E27FC236}">
                    <a16:creationId xmlns:a16="http://schemas.microsoft.com/office/drawing/2014/main" id="{CABC253E-3B34-8E4A-ABEA-AD3DAEFE7530}"/>
                  </a:ext>
                </a:extLst>
              </p:cNvPr>
              <p:cNvSpPr txBox="1">
                <a:spLocks noRot="1" noChangeAspect="1" noMove="1" noResize="1" noEditPoints="1" noAdjustHandles="1" noChangeArrowheads="1" noChangeShapeType="1" noTextEdit="1"/>
              </p:cNvSpPr>
              <p:nvPr/>
            </p:nvSpPr>
            <p:spPr>
              <a:xfrm flipH="1">
                <a:off x="4323125" y="3785137"/>
                <a:ext cx="506654"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50CA9D2-AFDC-1147-A2FA-639D4D8D66B0}"/>
                  </a:ext>
                </a:extLst>
              </p:cNvPr>
              <p:cNvSpPr txBox="1"/>
              <p:nvPr/>
            </p:nvSpPr>
            <p:spPr>
              <a:xfrm>
                <a:off x="3722510" y="242658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1" name="TextBox 20">
                <a:extLst>
                  <a:ext uri="{FF2B5EF4-FFF2-40B4-BE49-F238E27FC236}">
                    <a16:creationId xmlns:a16="http://schemas.microsoft.com/office/drawing/2014/main" id="{050CA9D2-AFDC-1147-A2FA-639D4D8D66B0}"/>
                  </a:ext>
                </a:extLst>
              </p:cNvPr>
              <p:cNvSpPr txBox="1">
                <a:spLocks noRot="1" noChangeAspect="1" noMove="1" noResize="1" noEditPoints="1" noAdjustHandles="1" noChangeArrowheads="1" noChangeShapeType="1" noTextEdit="1"/>
              </p:cNvSpPr>
              <p:nvPr/>
            </p:nvSpPr>
            <p:spPr>
              <a:xfrm>
                <a:off x="3722510" y="2426583"/>
                <a:ext cx="315035" cy="276999"/>
              </a:xfrm>
              <a:prstGeom prst="rect">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78FA6DE-66B7-ED4D-A3F6-AD02C01FECB4}"/>
                  </a:ext>
                </a:extLst>
              </p:cNvPr>
              <p:cNvSpPr txBox="1"/>
              <p:nvPr/>
            </p:nvSpPr>
            <p:spPr>
              <a:xfrm>
                <a:off x="5834331" y="3460467"/>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2" name="TextBox 21">
                <a:extLst>
                  <a:ext uri="{FF2B5EF4-FFF2-40B4-BE49-F238E27FC236}">
                    <a16:creationId xmlns:a16="http://schemas.microsoft.com/office/drawing/2014/main" id="{478FA6DE-66B7-ED4D-A3F6-AD02C01FECB4}"/>
                  </a:ext>
                </a:extLst>
              </p:cNvPr>
              <p:cNvSpPr txBox="1">
                <a:spLocks noRot="1" noChangeAspect="1" noMove="1" noResize="1" noEditPoints="1" noAdjustHandles="1" noChangeArrowheads="1" noChangeShapeType="1" noTextEdit="1"/>
              </p:cNvSpPr>
              <p:nvPr/>
            </p:nvSpPr>
            <p:spPr>
              <a:xfrm>
                <a:off x="5834331" y="3460467"/>
                <a:ext cx="216405" cy="276999"/>
              </a:xfrm>
              <a:prstGeom prst="rect">
                <a:avLst/>
              </a:prstGeom>
              <a:blipFill>
                <a:blip r:embed="rId6"/>
                <a:stretch>
                  <a:fillRect l="-33333" r="-33333" b="-3478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B6AD193B-D3AD-3C4B-8F3A-9FAE9EDF3639}"/>
              </a:ext>
            </a:extLst>
          </p:cNvPr>
          <p:cNvCxnSpPr>
            <a:cxnSpLocks/>
          </p:cNvCxnSpPr>
          <p:nvPr/>
        </p:nvCxnSpPr>
        <p:spPr>
          <a:xfrm>
            <a:off x="6342316" y="3618530"/>
            <a:ext cx="11374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52404A1-AB57-C34C-B0A2-754FBF36E9BF}"/>
              </a:ext>
            </a:extLst>
          </p:cNvPr>
          <p:cNvSpPr/>
          <p:nvPr/>
        </p:nvSpPr>
        <p:spPr>
          <a:xfrm>
            <a:off x="7507403" y="34499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0BF9B7E-8432-8542-8569-2F90568A6B1B}"/>
                  </a:ext>
                </a:extLst>
              </p:cNvPr>
              <p:cNvSpPr txBox="1"/>
              <p:nvPr/>
            </p:nvSpPr>
            <p:spPr>
              <a:xfrm>
                <a:off x="7487524" y="3511280"/>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8" name="TextBox 27">
                <a:extLst>
                  <a:ext uri="{FF2B5EF4-FFF2-40B4-BE49-F238E27FC236}">
                    <a16:creationId xmlns:a16="http://schemas.microsoft.com/office/drawing/2014/main" id="{F0BF9B7E-8432-8542-8569-2F90568A6B1B}"/>
                  </a:ext>
                </a:extLst>
              </p:cNvPr>
              <p:cNvSpPr txBox="1">
                <a:spLocks noRot="1" noChangeAspect="1" noMove="1" noResize="1" noEditPoints="1" noAdjustHandles="1" noChangeArrowheads="1" noChangeShapeType="1" noTextEdit="1"/>
              </p:cNvSpPr>
              <p:nvPr/>
            </p:nvSpPr>
            <p:spPr>
              <a:xfrm>
                <a:off x="7487524" y="3511280"/>
                <a:ext cx="440568" cy="276999"/>
              </a:xfrm>
              <a:prstGeom prst="rect">
                <a:avLst/>
              </a:prstGeom>
              <a:blipFill>
                <a:blip r:embed="rId7"/>
                <a:stretch>
                  <a:fillRect t="-13636" b="-2727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7FC1136-9B47-F940-B051-51280A829367}"/>
              </a:ext>
            </a:extLst>
          </p:cNvPr>
          <p:cNvSpPr txBox="1"/>
          <p:nvPr/>
        </p:nvSpPr>
        <p:spPr>
          <a:xfrm>
            <a:off x="3358240" y="4674041"/>
            <a:ext cx="774571" cy="369332"/>
          </a:xfrm>
          <a:prstGeom prst="rect">
            <a:avLst/>
          </a:prstGeom>
          <a:noFill/>
        </p:spPr>
        <p:txBody>
          <a:bodyPr wrap="none" rtlCol="0">
            <a:spAutoFit/>
          </a:bodyPr>
          <a:lstStyle/>
          <a:p>
            <a:r>
              <a:rPr lang="en-US"/>
              <a:t>Inputs</a:t>
            </a:r>
          </a:p>
        </p:txBody>
      </p:sp>
      <p:sp>
        <p:nvSpPr>
          <p:cNvPr id="31" name="TextBox 30">
            <a:extLst>
              <a:ext uri="{FF2B5EF4-FFF2-40B4-BE49-F238E27FC236}">
                <a16:creationId xmlns:a16="http://schemas.microsoft.com/office/drawing/2014/main" id="{A610B5F6-21A7-924C-9DD7-EE480E4A8C48}"/>
              </a:ext>
            </a:extLst>
          </p:cNvPr>
          <p:cNvSpPr txBox="1"/>
          <p:nvPr/>
        </p:nvSpPr>
        <p:spPr>
          <a:xfrm>
            <a:off x="4226818" y="4554770"/>
            <a:ext cx="1339597" cy="646331"/>
          </a:xfrm>
          <a:prstGeom prst="rect">
            <a:avLst/>
          </a:prstGeom>
          <a:noFill/>
        </p:spPr>
        <p:txBody>
          <a:bodyPr wrap="none" rtlCol="0">
            <a:spAutoFit/>
          </a:bodyPr>
          <a:lstStyle/>
          <a:p>
            <a:r>
              <a:rPr lang="en-US"/>
              <a:t>Parameters/</a:t>
            </a:r>
          </a:p>
          <a:p>
            <a:r>
              <a:rPr lang="en-US" dirty="0"/>
              <a:t>Weights</a:t>
            </a:r>
          </a:p>
        </p:txBody>
      </p:sp>
      <p:sp>
        <p:nvSpPr>
          <p:cNvPr id="32" name="TextBox 31">
            <a:extLst>
              <a:ext uri="{FF2B5EF4-FFF2-40B4-BE49-F238E27FC236}">
                <a16:creationId xmlns:a16="http://schemas.microsoft.com/office/drawing/2014/main" id="{BB7C1045-4CF3-D043-9083-B582B0692149}"/>
              </a:ext>
            </a:extLst>
          </p:cNvPr>
          <p:cNvSpPr txBox="1"/>
          <p:nvPr/>
        </p:nvSpPr>
        <p:spPr>
          <a:xfrm>
            <a:off x="5694962" y="4701062"/>
            <a:ext cx="596638" cy="369332"/>
          </a:xfrm>
          <a:prstGeom prst="rect">
            <a:avLst/>
          </a:prstGeom>
          <a:noFill/>
        </p:spPr>
        <p:txBody>
          <a:bodyPr wrap="none" rtlCol="0">
            <a:spAutoFit/>
          </a:bodyPr>
          <a:lstStyle/>
          <a:p>
            <a:r>
              <a:rPr lang="en-US" dirty="0"/>
              <a:t>Sum</a:t>
            </a:r>
          </a:p>
        </p:txBody>
      </p:sp>
      <p:sp>
        <p:nvSpPr>
          <p:cNvPr id="34" name="TextBox 33">
            <a:extLst>
              <a:ext uri="{FF2B5EF4-FFF2-40B4-BE49-F238E27FC236}">
                <a16:creationId xmlns:a16="http://schemas.microsoft.com/office/drawing/2014/main" id="{FF12789D-14D6-0342-98B1-1EC6A1C6AFFB}"/>
              </a:ext>
            </a:extLst>
          </p:cNvPr>
          <p:cNvSpPr txBox="1"/>
          <p:nvPr/>
        </p:nvSpPr>
        <p:spPr>
          <a:xfrm>
            <a:off x="7071779" y="4657851"/>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CB0400-09BF-CD49-AEB0-44C761D28EEB}"/>
                  </a:ext>
                </a:extLst>
              </p:cNvPr>
              <p:cNvSpPr txBox="1"/>
              <p:nvPr/>
            </p:nvSpPr>
            <p:spPr>
              <a:xfrm>
                <a:off x="7220206" y="2876764"/>
                <a:ext cx="1415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36" name="TextBox 35">
                <a:extLst>
                  <a:ext uri="{FF2B5EF4-FFF2-40B4-BE49-F238E27FC236}">
                    <a16:creationId xmlns:a16="http://schemas.microsoft.com/office/drawing/2014/main" id="{04CB0400-09BF-CD49-AEB0-44C761D28EEB}"/>
                  </a:ext>
                </a:extLst>
              </p:cNvPr>
              <p:cNvSpPr txBox="1">
                <a:spLocks noRot="1" noChangeAspect="1" noMove="1" noResize="1" noEditPoints="1" noAdjustHandles="1" noChangeArrowheads="1" noChangeShapeType="1" noTextEdit="1"/>
              </p:cNvSpPr>
              <p:nvPr/>
            </p:nvSpPr>
            <p:spPr>
              <a:xfrm>
                <a:off x="7220206" y="2876764"/>
                <a:ext cx="1415772" cy="276999"/>
              </a:xfrm>
              <a:prstGeom prst="rect">
                <a:avLst/>
              </a:prstGeom>
              <a:blipFill>
                <a:blip r:embed="rId8"/>
                <a:stretch>
                  <a:fillRect l="-3571" t="-13636" r="-2679" b="-27273"/>
                </a:stretch>
              </a:blipFill>
            </p:spPr>
            <p:txBody>
              <a:bodyPr/>
              <a:lstStyle/>
              <a:p>
                <a:r>
                  <a:rPr lang="en-US">
                    <a:noFill/>
                  </a:rPr>
                  <a:t> </a:t>
                </a:r>
              </a:p>
            </p:txBody>
          </p:sp>
        </mc:Fallback>
      </mc:AlternateContent>
    </p:spTree>
    <p:extLst>
      <p:ext uri="{BB962C8B-B14F-4D97-AF65-F5344CB8AC3E}">
        <p14:creationId xmlns:p14="http://schemas.microsoft.com/office/powerpoint/2010/main" val="1724279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AC29-6D27-8A45-9553-B80659F13FD0}"/>
              </a:ext>
            </a:extLst>
          </p:cNvPr>
          <p:cNvSpPr>
            <a:spLocks noGrp="1"/>
          </p:cNvSpPr>
          <p:nvPr>
            <p:ph type="title"/>
          </p:nvPr>
        </p:nvSpPr>
        <p:spPr/>
        <p:txBody>
          <a:bodyPr/>
          <a:lstStyle/>
          <a:p>
            <a:r>
              <a:rPr lang="en-US" dirty="0"/>
              <a:t>Lesson 4 - Questions</a:t>
            </a:r>
          </a:p>
        </p:txBody>
      </p:sp>
      <p:sp>
        <p:nvSpPr>
          <p:cNvPr id="3" name="Content Placeholder 2">
            <a:extLst>
              <a:ext uri="{FF2B5EF4-FFF2-40B4-BE49-F238E27FC236}">
                <a16:creationId xmlns:a16="http://schemas.microsoft.com/office/drawing/2014/main" id="{F08AD465-D09D-CC48-9882-E994BD194452}"/>
              </a:ext>
            </a:extLst>
          </p:cNvPr>
          <p:cNvSpPr>
            <a:spLocks noGrp="1"/>
          </p:cNvSpPr>
          <p:nvPr>
            <p:ph idx="1"/>
          </p:nvPr>
        </p:nvSpPr>
        <p:spPr/>
        <p:txBody>
          <a:bodyPr/>
          <a:lstStyle/>
          <a:p>
            <a:endParaRPr lang="en-US" dirty="0"/>
          </a:p>
        </p:txBody>
      </p:sp>
      <p:pic>
        <p:nvPicPr>
          <p:cNvPr id="4" name="Content Placeholder 4">
            <a:extLst>
              <a:ext uri="{FF2B5EF4-FFF2-40B4-BE49-F238E27FC236}">
                <a16:creationId xmlns:a16="http://schemas.microsoft.com/office/drawing/2014/main" id="{8EA2597B-0C63-6040-A8EA-AE79F6CBE932}"/>
              </a:ext>
            </a:extLst>
          </p:cNvPr>
          <p:cNvPicPr>
            <a:picLocks noChangeAspect="1"/>
          </p:cNvPicPr>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367565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CA5C-3BA0-CE43-B403-55D17A78001E}"/>
              </a:ext>
            </a:extLst>
          </p:cNvPr>
          <p:cNvSpPr>
            <a:spLocks noGrp="1"/>
          </p:cNvSpPr>
          <p:nvPr>
            <p:ph type="title"/>
          </p:nvPr>
        </p:nvSpPr>
        <p:spPr/>
        <p:txBody>
          <a:bodyPr/>
          <a:lstStyle/>
          <a:p>
            <a:r>
              <a:rPr lang="en-US" dirty="0"/>
              <a:t>Lesson 4 - Exercise</a:t>
            </a:r>
          </a:p>
        </p:txBody>
      </p:sp>
      <p:sp>
        <p:nvSpPr>
          <p:cNvPr id="3" name="Content Placeholder 2">
            <a:extLst>
              <a:ext uri="{FF2B5EF4-FFF2-40B4-BE49-F238E27FC236}">
                <a16:creationId xmlns:a16="http://schemas.microsoft.com/office/drawing/2014/main" id="{A8CCE568-0273-294E-9BC5-58665D7FAC05}"/>
              </a:ext>
            </a:extLst>
          </p:cNvPr>
          <p:cNvSpPr>
            <a:spLocks noGrp="1"/>
          </p:cNvSpPr>
          <p:nvPr>
            <p:ph idx="1"/>
          </p:nvPr>
        </p:nvSpPr>
        <p:spPr/>
        <p:txBody>
          <a:bodyPr/>
          <a:lstStyle/>
          <a:p>
            <a:r>
              <a:rPr lang="en-US" dirty="0"/>
              <a:t>Program Linear Regression</a:t>
            </a:r>
          </a:p>
          <a:p>
            <a:r>
              <a:rPr lang="en-US" dirty="0"/>
              <a:t>Notebook: </a:t>
            </a:r>
            <a:r>
              <a:rPr lang="en-US" dirty="0" err="1"/>
              <a:t>linear_regression.ipynb</a:t>
            </a:r>
            <a:endParaRPr lang="en-US" dirty="0"/>
          </a:p>
          <a:p>
            <a:pPr lvl="1"/>
            <a:r>
              <a:rPr lang="en-US" sz="1800" dirty="0">
                <a:hlinkClick r:id="rId2"/>
              </a:rPr>
              <a:t>https://drive.google.com/open?id=1iMAMbigS0ZOUiedWGbsCgNcRpBhYbMpV</a:t>
            </a:r>
            <a:r>
              <a:rPr lang="en-US" sz="1800" dirty="0"/>
              <a:t>  </a:t>
            </a:r>
          </a:p>
          <a:p>
            <a:r>
              <a:rPr lang="en-US" dirty="0"/>
              <a:t>Create New Notebook</a:t>
            </a:r>
          </a:p>
          <a:p>
            <a:pPr lvl="1"/>
            <a:r>
              <a:rPr lang="en-US" dirty="0"/>
              <a:t>Type each code block from </a:t>
            </a:r>
            <a:r>
              <a:rPr lang="en-US" dirty="0" err="1"/>
              <a:t>linear_regression.ipynb</a:t>
            </a:r>
            <a:r>
              <a:rPr lang="en-US" dirty="0"/>
              <a:t> into your notebook and run</a:t>
            </a:r>
          </a:p>
        </p:txBody>
      </p:sp>
    </p:spTree>
    <p:extLst>
      <p:ext uri="{BB962C8B-B14F-4D97-AF65-F5344CB8AC3E}">
        <p14:creationId xmlns:p14="http://schemas.microsoft.com/office/powerpoint/2010/main" val="409758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FE46-98EA-394B-8E81-4D607F6FC50F}"/>
              </a:ext>
            </a:extLst>
          </p:cNvPr>
          <p:cNvSpPr>
            <a:spLocks noGrp="1"/>
          </p:cNvSpPr>
          <p:nvPr>
            <p:ph type="title"/>
          </p:nvPr>
        </p:nvSpPr>
        <p:spPr/>
        <p:txBody>
          <a:bodyPr/>
          <a:lstStyle/>
          <a:p>
            <a:r>
              <a:rPr lang="en-US" dirty="0"/>
              <a:t>Lesson 4 - Review</a:t>
            </a:r>
          </a:p>
        </p:txBody>
      </p:sp>
      <p:sp>
        <p:nvSpPr>
          <p:cNvPr id="3" name="Content Placeholder 2">
            <a:extLst>
              <a:ext uri="{FF2B5EF4-FFF2-40B4-BE49-F238E27FC236}">
                <a16:creationId xmlns:a16="http://schemas.microsoft.com/office/drawing/2014/main" id="{6C22E4B3-D6E0-3D4D-98C4-326DEA15AE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674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A1EB-3202-654F-AED8-539F84A15355}"/>
              </a:ext>
            </a:extLst>
          </p:cNvPr>
          <p:cNvSpPr>
            <a:spLocks noGrp="1"/>
          </p:cNvSpPr>
          <p:nvPr>
            <p:ph type="title"/>
          </p:nvPr>
        </p:nvSpPr>
        <p:spPr/>
        <p:txBody>
          <a:bodyPr/>
          <a:lstStyle/>
          <a:p>
            <a:r>
              <a:rPr lang="en-US" dirty="0"/>
              <a:t>Course Goal</a:t>
            </a:r>
          </a:p>
        </p:txBody>
      </p:sp>
      <p:sp>
        <p:nvSpPr>
          <p:cNvPr id="3" name="Content Placeholder 2">
            <a:extLst>
              <a:ext uri="{FF2B5EF4-FFF2-40B4-BE49-F238E27FC236}">
                <a16:creationId xmlns:a16="http://schemas.microsoft.com/office/drawing/2014/main" id="{327F9B4D-0A0A-8546-A534-00A0063081C1}"/>
              </a:ext>
            </a:extLst>
          </p:cNvPr>
          <p:cNvSpPr>
            <a:spLocks noGrp="1"/>
          </p:cNvSpPr>
          <p:nvPr>
            <p:ph idx="1"/>
          </p:nvPr>
        </p:nvSpPr>
        <p:spPr/>
        <p:txBody>
          <a:bodyPr/>
          <a:lstStyle/>
          <a:p>
            <a:r>
              <a:rPr lang="en-US" dirty="0"/>
              <a:t>Understand what it means for a computer to learn</a:t>
            </a:r>
          </a:p>
          <a:p>
            <a:r>
              <a:rPr lang="en-US" dirty="0"/>
              <a:t>Become familiar with the terminology</a:t>
            </a:r>
          </a:p>
          <a:p>
            <a:r>
              <a:rPr lang="en-US" dirty="0"/>
              <a:t>Get hands-on experience</a:t>
            </a:r>
          </a:p>
          <a:p>
            <a:pPr lvl="1"/>
            <a:r>
              <a:rPr lang="en-US" dirty="0"/>
              <a:t>You will write code</a:t>
            </a:r>
          </a:p>
          <a:p>
            <a:r>
              <a:rPr lang="en-US" dirty="0"/>
              <a:t>Be able to explain what Deep Learning is</a:t>
            </a:r>
          </a:p>
          <a:p>
            <a:r>
              <a:rPr lang="en-US" dirty="0"/>
              <a:t>Understand how you could apply Deep Learning</a:t>
            </a:r>
          </a:p>
        </p:txBody>
      </p:sp>
    </p:spTree>
    <p:extLst>
      <p:ext uri="{BB962C8B-B14F-4D97-AF65-F5344CB8AC3E}">
        <p14:creationId xmlns:p14="http://schemas.microsoft.com/office/powerpoint/2010/main" val="222897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2AA4-6232-124C-9F89-D82E91224628}"/>
              </a:ext>
            </a:extLst>
          </p:cNvPr>
          <p:cNvSpPr>
            <a:spLocks noGrp="1"/>
          </p:cNvSpPr>
          <p:nvPr>
            <p:ph type="title"/>
          </p:nvPr>
        </p:nvSpPr>
        <p:spPr/>
        <p:txBody>
          <a:bodyPr/>
          <a:lstStyle/>
          <a:p>
            <a:r>
              <a:rPr lang="en-US" dirty="0"/>
              <a:t>Lesson 5 – </a:t>
            </a:r>
            <a:r>
              <a:rPr lang="en-US" dirty="0" err="1"/>
              <a:t>PyTorch</a:t>
            </a:r>
            <a:endParaRPr lang="en-US" dirty="0"/>
          </a:p>
        </p:txBody>
      </p:sp>
      <p:pic>
        <p:nvPicPr>
          <p:cNvPr id="11" name="Content Placeholder 10">
            <a:extLst>
              <a:ext uri="{FF2B5EF4-FFF2-40B4-BE49-F238E27FC236}">
                <a16:creationId xmlns:a16="http://schemas.microsoft.com/office/drawing/2014/main" id="{06AA7962-4093-8740-9887-85E797C37BB3}"/>
              </a:ext>
            </a:extLst>
          </p:cNvPr>
          <p:cNvPicPr>
            <a:picLocks noGrp="1" noChangeAspect="1"/>
          </p:cNvPicPr>
          <p:nvPr>
            <p:ph idx="1"/>
          </p:nvPr>
        </p:nvPicPr>
        <p:blipFill>
          <a:blip r:embed="rId2"/>
          <a:stretch>
            <a:fillRect/>
          </a:stretch>
        </p:blipFill>
        <p:spPr>
          <a:xfrm>
            <a:off x="1257300" y="2731294"/>
            <a:ext cx="9677400" cy="2540000"/>
          </a:xfrm>
        </p:spPr>
      </p:pic>
    </p:spTree>
    <p:extLst>
      <p:ext uri="{BB962C8B-B14F-4D97-AF65-F5344CB8AC3E}">
        <p14:creationId xmlns:p14="http://schemas.microsoft.com/office/powerpoint/2010/main" val="2849552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C9B8-EE8E-EF4E-815D-C36741571E0A}"/>
              </a:ext>
            </a:extLst>
          </p:cNvPr>
          <p:cNvSpPr>
            <a:spLocks noGrp="1"/>
          </p:cNvSpPr>
          <p:nvPr>
            <p:ph type="title"/>
          </p:nvPr>
        </p:nvSpPr>
        <p:spPr/>
        <p:txBody>
          <a:bodyPr/>
          <a:lstStyle/>
          <a:p>
            <a:r>
              <a:rPr lang="en-US" dirty="0"/>
              <a:t>Lesson 5 – </a:t>
            </a:r>
            <a:r>
              <a:rPr lang="en-US" dirty="0" err="1"/>
              <a:t>PyTorch</a:t>
            </a:r>
            <a:r>
              <a:rPr lang="en-US" dirty="0"/>
              <a:t> as Computational Graph</a:t>
            </a:r>
          </a:p>
        </p:txBody>
      </p:sp>
      <p:pic>
        <p:nvPicPr>
          <p:cNvPr id="5" name="Content Placeholder 4">
            <a:extLst>
              <a:ext uri="{FF2B5EF4-FFF2-40B4-BE49-F238E27FC236}">
                <a16:creationId xmlns:a16="http://schemas.microsoft.com/office/drawing/2014/main" id="{889C230A-C603-E94C-AE8F-3AB204DE4565}"/>
              </a:ext>
            </a:extLst>
          </p:cNvPr>
          <p:cNvPicPr>
            <a:picLocks noGrp="1" noChangeAspect="1"/>
          </p:cNvPicPr>
          <p:nvPr>
            <p:ph idx="1"/>
          </p:nvPr>
        </p:nvPicPr>
        <p:blipFill>
          <a:blip r:embed="rId3"/>
          <a:stretch>
            <a:fillRect/>
          </a:stretch>
        </p:blipFill>
        <p:spPr>
          <a:xfrm>
            <a:off x="3816350" y="2718594"/>
            <a:ext cx="4559300" cy="2565400"/>
          </a:xfrm>
        </p:spPr>
      </p:pic>
    </p:spTree>
    <p:extLst>
      <p:ext uri="{BB962C8B-B14F-4D97-AF65-F5344CB8AC3E}">
        <p14:creationId xmlns:p14="http://schemas.microsoft.com/office/powerpoint/2010/main" val="3769186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2B0-875B-7540-9ED7-91D8BE6D9097}"/>
              </a:ext>
            </a:extLst>
          </p:cNvPr>
          <p:cNvSpPr>
            <a:spLocks noGrp="1"/>
          </p:cNvSpPr>
          <p:nvPr>
            <p:ph type="title"/>
          </p:nvPr>
        </p:nvSpPr>
        <p:spPr/>
        <p:txBody>
          <a:bodyPr/>
          <a:lstStyle/>
          <a:p>
            <a:r>
              <a:rPr lang="en-US" dirty="0"/>
              <a:t>Lesson 5 - </a:t>
            </a:r>
            <a:r>
              <a:rPr lang="en-US" dirty="0" err="1"/>
              <a:t>PyTorch</a:t>
            </a:r>
            <a:endParaRPr lang="en-US" dirty="0"/>
          </a:p>
        </p:txBody>
      </p:sp>
      <p:sp>
        <p:nvSpPr>
          <p:cNvPr id="3" name="Content Placeholder 2">
            <a:extLst>
              <a:ext uri="{FF2B5EF4-FFF2-40B4-BE49-F238E27FC236}">
                <a16:creationId xmlns:a16="http://schemas.microsoft.com/office/drawing/2014/main" id="{274FD301-F193-DA49-BB33-BD06CBA0362E}"/>
              </a:ext>
            </a:extLst>
          </p:cNvPr>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2018147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A0FB-2FE3-AD4C-B85C-BAE4C60A7F51}"/>
              </a:ext>
            </a:extLst>
          </p:cNvPr>
          <p:cNvSpPr>
            <a:spLocks noGrp="1"/>
          </p:cNvSpPr>
          <p:nvPr>
            <p:ph type="title"/>
          </p:nvPr>
        </p:nvSpPr>
        <p:spPr/>
        <p:txBody>
          <a:bodyPr/>
          <a:lstStyle/>
          <a:p>
            <a:r>
              <a:rPr lang="en-US" dirty="0"/>
              <a:t>Lesson 5 - Questions</a:t>
            </a:r>
          </a:p>
        </p:txBody>
      </p:sp>
      <p:pic>
        <p:nvPicPr>
          <p:cNvPr id="4" name="Content Placeholder 4">
            <a:extLst>
              <a:ext uri="{FF2B5EF4-FFF2-40B4-BE49-F238E27FC236}">
                <a16:creationId xmlns:a16="http://schemas.microsoft.com/office/drawing/2014/main" id="{2F02DED0-01ED-4443-BD4F-9091D32B6385}"/>
              </a:ext>
            </a:extLst>
          </p:cNvPr>
          <p:cNvPicPr>
            <a:picLocks noGrp="1" noChangeAspect="1"/>
          </p:cNvPicPr>
          <p:nvPr>
            <p:ph idx="1"/>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2843998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37EE-4E0A-2847-B54F-F6C20C0752EF}"/>
              </a:ext>
            </a:extLst>
          </p:cNvPr>
          <p:cNvSpPr>
            <a:spLocks noGrp="1"/>
          </p:cNvSpPr>
          <p:nvPr>
            <p:ph type="title"/>
          </p:nvPr>
        </p:nvSpPr>
        <p:spPr/>
        <p:txBody>
          <a:bodyPr/>
          <a:lstStyle/>
          <a:p>
            <a:r>
              <a:rPr lang="en-US" dirty="0"/>
              <a:t>Lesson 5 - Exercise</a:t>
            </a:r>
          </a:p>
        </p:txBody>
      </p:sp>
      <p:sp>
        <p:nvSpPr>
          <p:cNvPr id="3" name="Content Placeholder 2">
            <a:extLst>
              <a:ext uri="{FF2B5EF4-FFF2-40B4-BE49-F238E27FC236}">
                <a16:creationId xmlns:a16="http://schemas.microsoft.com/office/drawing/2014/main" id="{34343421-F1F0-0141-9093-44C717F087CA}"/>
              </a:ext>
            </a:extLst>
          </p:cNvPr>
          <p:cNvSpPr>
            <a:spLocks noGrp="1"/>
          </p:cNvSpPr>
          <p:nvPr>
            <p:ph idx="1"/>
          </p:nvPr>
        </p:nvSpPr>
        <p:spPr/>
        <p:txBody>
          <a:bodyPr/>
          <a:lstStyle/>
          <a:p>
            <a:r>
              <a:rPr lang="en-US" dirty="0"/>
              <a:t>Program Linear Regression using </a:t>
            </a:r>
            <a:r>
              <a:rPr lang="en-US" dirty="0" err="1"/>
              <a:t>PyTorch</a:t>
            </a:r>
            <a:endParaRPr lang="en-US" dirty="0"/>
          </a:p>
          <a:p>
            <a:r>
              <a:rPr lang="en-US" dirty="0"/>
              <a:t>Notebook: </a:t>
            </a:r>
            <a:r>
              <a:rPr lang="en-US" dirty="0" err="1"/>
              <a:t>pytorch.ipynb</a:t>
            </a:r>
            <a:endParaRPr lang="en-US" dirty="0"/>
          </a:p>
          <a:p>
            <a:pPr lvl="1"/>
            <a:r>
              <a:rPr lang="en-US" dirty="0">
                <a:hlinkClick r:id="rId2"/>
              </a:rPr>
              <a:t>https://drive.google.com/open?id=1stz1cOIbZevHSokfslZBId4tecdmucVm</a:t>
            </a:r>
            <a:r>
              <a:rPr lang="en-US" dirty="0"/>
              <a:t>  </a:t>
            </a:r>
          </a:p>
          <a:p>
            <a:r>
              <a:rPr lang="en-US" dirty="0"/>
              <a:t>Create a New Notebook</a:t>
            </a:r>
          </a:p>
          <a:p>
            <a:pPr lvl="1"/>
            <a:r>
              <a:rPr lang="en-US" dirty="0"/>
              <a:t>Type each code block from </a:t>
            </a:r>
            <a:r>
              <a:rPr lang="en-US" dirty="0" err="1"/>
              <a:t>pytorch.ipynb</a:t>
            </a:r>
            <a:r>
              <a:rPr lang="en-US" dirty="0"/>
              <a:t> into your notebook and run</a:t>
            </a:r>
          </a:p>
          <a:p>
            <a:pPr lvl="1"/>
            <a:endParaRPr lang="en-US" dirty="0"/>
          </a:p>
        </p:txBody>
      </p:sp>
    </p:spTree>
    <p:extLst>
      <p:ext uri="{BB962C8B-B14F-4D97-AF65-F5344CB8AC3E}">
        <p14:creationId xmlns:p14="http://schemas.microsoft.com/office/powerpoint/2010/main" val="2055941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7A80-037D-0B49-8AA8-17D71E084552}"/>
              </a:ext>
            </a:extLst>
          </p:cNvPr>
          <p:cNvSpPr>
            <a:spLocks noGrp="1"/>
          </p:cNvSpPr>
          <p:nvPr>
            <p:ph type="title"/>
          </p:nvPr>
        </p:nvSpPr>
        <p:spPr/>
        <p:txBody>
          <a:bodyPr/>
          <a:lstStyle/>
          <a:p>
            <a:r>
              <a:rPr lang="en-US" dirty="0"/>
              <a:t>Lesson 5 - Review</a:t>
            </a:r>
          </a:p>
        </p:txBody>
      </p:sp>
      <p:sp>
        <p:nvSpPr>
          <p:cNvPr id="3" name="Content Placeholder 2">
            <a:extLst>
              <a:ext uri="{FF2B5EF4-FFF2-40B4-BE49-F238E27FC236}">
                <a16:creationId xmlns:a16="http://schemas.microsoft.com/office/drawing/2014/main" id="{5757D229-27D6-5042-9A43-B622EACFA1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089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FE1A-FE19-D544-846C-818A4302061B}"/>
              </a:ext>
            </a:extLst>
          </p:cNvPr>
          <p:cNvSpPr>
            <a:spLocks noGrp="1"/>
          </p:cNvSpPr>
          <p:nvPr>
            <p:ph type="title"/>
          </p:nvPr>
        </p:nvSpPr>
        <p:spPr/>
        <p:txBody>
          <a:bodyPr/>
          <a:lstStyle/>
          <a:p>
            <a:r>
              <a:rPr lang="en-US" dirty="0"/>
              <a:t>Lesson 6 – Neural Networks </a:t>
            </a:r>
          </a:p>
        </p:txBody>
      </p:sp>
      <p:pic>
        <p:nvPicPr>
          <p:cNvPr id="5" name="Content Placeholder 4">
            <a:extLst>
              <a:ext uri="{FF2B5EF4-FFF2-40B4-BE49-F238E27FC236}">
                <a16:creationId xmlns:a16="http://schemas.microsoft.com/office/drawing/2014/main" id="{5F6217EE-6C18-4C48-A89A-FC26B143D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839" y="1905517"/>
            <a:ext cx="9962322" cy="4680652"/>
          </a:xfrm>
          <a:prstGeom prst="rect">
            <a:avLst/>
          </a:prstGeom>
        </p:spPr>
      </p:pic>
    </p:spTree>
    <p:extLst>
      <p:ext uri="{BB962C8B-B14F-4D97-AF65-F5344CB8AC3E}">
        <p14:creationId xmlns:p14="http://schemas.microsoft.com/office/powerpoint/2010/main" val="758315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a:t>
            </a:r>
            <a:r>
              <a:rPr lang="mr-IN" dirty="0"/>
              <a:t>–</a:t>
            </a:r>
            <a:r>
              <a:rPr lang="en-US" dirty="0"/>
              <a:t> Early Inspiration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0" y="3053233"/>
            <a:ext cx="4321621" cy="2322871"/>
          </a:xfrm>
          <a:prstGeom prst="rect">
            <a:avLst/>
          </a:prstGeom>
        </p:spPr>
      </p:pic>
      <p:sp>
        <p:nvSpPr>
          <p:cNvPr id="5" name="Oval 4"/>
          <p:cNvSpPr/>
          <p:nvPr/>
        </p:nvSpPr>
        <p:spPr>
          <a:xfrm>
            <a:off x="5617982" y="377275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21412212">
            <a:off x="5622502" y="44559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8650" y="51525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94169" y="3988303"/>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6"/>
          </p:cNvCxnSpPr>
          <p:nvPr/>
        </p:nvCxnSpPr>
        <p:spPr>
          <a:xfrm>
            <a:off x="6030937" y="3993977"/>
            <a:ext cx="1599147" cy="311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045025" y="4574672"/>
            <a:ext cx="1652703" cy="121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p:cNvCxnSpPr>
          <p:nvPr/>
        </p:nvCxnSpPr>
        <p:spPr>
          <a:xfrm flipV="1">
            <a:off x="6021605" y="4822815"/>
            <a:ext cx="1676123" cy="551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471211" y="4405154"/>
            <a:ext cx="513770" cy="10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608651" y="30941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5"/>
          </p:cNvCxnSpPr>
          <p:nvPr/>
        </p:nvCxnSpPr>
        <p:spPr>
          <a:xfrm>
            <a:off x="5961130" y="3471831"/>
            <a:ext cx="1713782" cy="542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651900" y="3825218"/>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651900" y="3825218"/>
                <a:ext cx="414926"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2599" y="4511702"/>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592599" y="4511702"/>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645391" y="5207431"/>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645391" y="5207431"/>
                <a:ext cx="385546"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94000" y="3753274"/>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21" name="TextBox 20"/>
              <p:cNvSpPr txBox="1">
                <a:spLocks noRot="1" noChangeAspect="1" noMove="1" noResize="1" noEditPoints="1" noAdjustHandles="1" noChangeArrowheads="1" noChangeShapeType="1" noTextEdit="1"/>
              </p:cNvSpPr>
              <p:nvPr/>
            </p:nvSpPr>
            <p:spPr>
              <a:xfrm>
                <a:off x="6794000" y="3753274"/>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6673135" y="4128155"/>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6673135" y="4128155"/>
                <a:ext cx="506654"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649701" y="4650202"/>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649701" y="4650202"/>
                <a:ext cx="553523" cy="276999"/>
              </a:xfrm>
              <a:prstGeom prst="rect">
                <a:avLst/>
              </a:prstGeom>
              <a:blipFill rotWithShape="0">
                <a:blip r:embed="rId8"/>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47145" y="5152591"/>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647145" y="5152591"/>
                <a:ext cx="558636" cy="276999"/>
              </a:xfrm>
              <a:prstGeom prst="rect">
                <a:avLst/>
              </a:prstGeom>
              <a:blipFill rotWithShape="0">
                <a:blip r:embed="rId9"/>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80646" y="317372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80646" y="3173723"/>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954680" y="4215841"/>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954680" y="4215841"/>
                <a:ext cx="216405" cy="276999"/>
              </a:xfrm>
              <a:prstGeom prst="rect">
                <a:avLst/>
              </a:prstGeom>
              <a:blipFill rotWithShape="0">
                <a:blip r:embed="rId11"/>
                <a:stretch>
                  <a:fillRect l="-40000" t="-4444" r="-40000" b="-35556"/>
                </a:stretch>
              </a:blipFill>
            </p:spPr>
            <p:txBody>
              <a:bodyPr/>
              <a:lstStyle/>
              <a:p>
                <a:r>
                  <a:rPr lang="en-US">
                    <a:noFill/>
                  </a:rPr>
                  <a:t> </a:t>
                </a:r>
              </a:p>
            </p:txBody>
          </p:sp>
        </mc:Fallback>
      </mc:AlternateContent>
      <p:grpSp>
        <p:nvGrpSpPr>
          <p:cNvPr id="36" name="Group 35"/>
          <p:cNvGrpSpPr/>
          <p:nvPr/>
        </p:nvGrpSpPr>
        <p:grpSpPr>
          <a:xfrm>
            <a:off x="8984981" y="3983309"/>
            <a:ext cx="777018" cy="805392"/>
            <a:chOff x="9781110" y="4540757"/>
            <a:chExt cx="906465" cy="938158"/>
          </a:xfrm>
        </p:grpSpPr>
        <p:sp>
          <p:nvSpPr>
            <p:cNvPr id="28" name="Oval 27"/>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p:cNvCxnSpPr>
            <a:endCxn id="77" idx="2"/>
          </p:cNvCxnSpPr>
          <p:nvPr/>
        </p:nvCxnSpPr>
        <p:spPr>
          <a:xfrm flipV="1">
            <a:off x="9761998" y="4388176"/>
            <a:ext cx="742036" cy="1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504034" y="4166950"/>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0484155" y="4228239"/>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484155" y="4228239"/>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p:sp>
        <p:nvSpPr>
          <p:cNvPr id="80" name="TextBox 79"/>
          <p:cNvSpPr txBox="1"/>
          <p:nvPr/>
        </p:nvSpPr>
        <p:spPr>
          <a:xfrm>
            <a:off x="1242391" y="1600584"/>
            <a:ext cx="1839799" cy="369332"/>
          </a:xfrm>
          <a:prstGeom prst="rect">
            <a:avLst/>
          </a:prstGeom>
          <a:noFill/>
        </p:spPr>
        <p:txBody>
          <a:bodyPr wrap="none" rtlCol="0">
            <a:spAutoFit/>
          </a:bodyPr>
          <a:lstStyle/>
          <a:p>
            <a:r>
              <a:rPr lang="en-US"/>
              <a:t>Biological Neuron</a:t>
            </a:r>
          </a:p>
        </p:txBody>
      </p:sp>
      <p:sp>
        <p:nvSpPr>
          <p:cNvPr id="81" name="TextBox 80"/>
          <p:cNvSpPr txBox="1"/>
          <p:nvPr/>
        </p:nvSpPr>
        <p:spPr>
          <a:xfrm>
            <a:off x="7764563" y="1604303"/>
            <a:ext cx="1724639" cy="369332"/>
          </a:xfrm>
          <a:prstGeom prst="rect">
            <a:avLst/>
          </a:prstGeom>
          <a:noFill/>
        </p:spPr>
        <p:txBody>
          <a:bodyPr wrap="none" rtlCol="0">
            <a:spAutoFit/>
          </a:bodyPr>
          <a:lstStyle/>
          <a:p>
            <a:r>
              <a:rPr lang="en-US" dirty="0"/>
              <a:t>Artificial Neuron</a:t>
            </a:r>
          </a:p>
        </p:txBody>
      </p:sp>
      <p:sp>
        <p:nvSpPr>
          <p:cNvPr id="82" name="TextBox 81"/>
          <p:cNvSpPr txBox="1"/>
          <p:nvPr/>
        </p:nvSpPr>
        <p:spPr>
          <a:xfrm>
            <a:off x="5427841" y="5958933"/>
            <a:ext cx="774571" cy="369332"/>
          </a:xfrm>
          <a:prstGeom prst="rect">
            <a:avLst/>
          </a:prstGeom>
          <a:noFill/>
        </p:spPr>
        <p:txBody>
          <a:bodyPr wrap="none" rtlCol="0">
            <a:spAutoFit/>
          </a:bodyPr>
          <a:lstStyle/>
          <a:p>
            <a:r>
              <a:rPr lang="en-US"/>
              <a:t>Inputs</a:t>
            </a:r>
          </a:p>
        </p:txBody>
      </p:sp>
      <p:sp>
        <p:nvSpPr>
          <p:cNvPr id="83" name="TextBox 82"/>
          <p:cNvSpPr txBox="1"/>
          <p:nvPr/>
        </p:nvSpPr>
        <p:spPr>
          <a:xfrm>
            <a:off x="6296419" y="5839662"/>
            <a:ext cx="1339597" cy="646331"/>
          </a:xfrm>
          <a:prstGeom prst="rect">
            <a:avLst/>
          </a:prstGeom>
          <a:noFill/>
        </p:spPr>
        <p:txBody>
          <a:bodyPr wrap="none" rtlCol="0">
            <a:spAutoFit/>
          </a:bodyPr>
          <a:lstStyle/>
          <a:p>
            <a:r>
              <a:rPr lang="en-US"/>
              <a:t>Parameters/</a:t>
            </a:r>
          </a:p>
          <a:p>
            <a:r>
              <a:rPr lang="en-US" dirty="0"/>
              <a:t>Weights</a:t>
            </a:r>
          </a:p>
        </p:txBody>
      </p:sp>
      <p:sp>
        <p:nvSpPr>
          <p:cNvPr id="84" name="TextBox 83"/>
          <p:cNvSpPr txBox="1"/>
          <p:nvPr/>
        </p:nvSpPr>
        <p:spPr>
          <a:xfrm>
            <a:off x="7764563" y="5985954"/>
            <a:ext cx="596638" cy="369332"/>
          </a:xfrm>
          <a:prstGeom prst="rect">
            <a:avLst/>
          </a:prstGeom>
          <a:noFill/>
        </p:spPr>
        <p:txBody>
          <a:bodyPr wrap="none" rtlCol="0">
            <a:spAutoFit/>
          </a:bodyPr>
          <a:lstStyle/>
          <a:p>
            <a:r>
              <a:rPr lang="en-US" dirty="0"/>
              <a:t>Sum</a:t>
            </a:r>
          </a:p>
        </p:txBody>
      </p:sp>
      <p:sp>
        <p:nvSpPr>
          <p:cNvPr id="85" name="TextBox 84"/>
          <p:cNvSpPr txBox="1"/>
          <p:nvPr/>
        </p:nvSpPr>
        <p:spPr>
          <a:xfrm>
            <a:off x="8660168" y="5958933"/>
            <a:ext cx="1415772" cy="369332"/>
          </a:xfrm>
          <a:prstGeom prst="rect">
            <a:avLst/>
          </a:prstGeom>
          <a:noFill/>
        </p:spPr>
        <p:txBody>
          <a:bodyPr wrap="none" rtlCol="0">
            <a:spAutoFit/>
          </a:bodyPr>
          <a:lstStyle/>
          <a:p>
            <a:r>
              <a:rPr lang="en-US"/>
              <a:t>Non-linearity</a:t>
            </a:r>
            <a:endParaRPr lang="en-US" dirty="0"/>
          </a:p>
        </p:txBody>
      </p:sp>
      <p:sp>
        <p:nvSpPr>
          <p:cNvPr id="86" name="TextBox 85"/>
          <p:cNvSpPr txBox="1"/>
          <p:nvPr/>
        </p:nvSpPr>
        <p:spPr>
          <a:xfrm>
            <a:off x="10276276" y="5981414"/>
            <a:ext cx="856325"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37" name="TextBox 36"/>
              <p:cNvSpPr txBox="1"/>
              <p:nvPr/>
            </p:nvSpPr>
            <p:spPr>
              <a:xfrm>
                <a:off x="7471991" y="3217637"/>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7471991" y="3217637"/>
                <a:ext cx="1801199" cy="543418"/>
              </a:xfrm>
              <a:prstGeom prst="rect">
                <a:avLst/>
              </a:prstGeom>
              <a:blipFill rotWithShape="0">
                <a:blip r:embed="rId13"/>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730387" y="3466019"/>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730387" y="3466019"/>
                <a:ext cx="1243096" cy="525016"/>
              </a:xfrm>
              <a:prstGeom prst="rect">
                <a:avLst/>
              </a:prstGeom>
              <a:blipFill rotWithShape="0">
                <a:blip r:embed="rId1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6834" y="1969571"/>
            <a:ext cx="2133600" cy="1423416"/>
          </a:xfrm>
          <a:prstGeom prst="rect">
            <a:avLst/>
          </a:prstGeom>
        </p:spPr>
      </p:pic>
    </p:spTree>
    <p:extLst>
      <p:ext uri="{BB962C8B-B14F-4D97-AF65-F5344CB8AC3E}">
        <p14:creationId xmlns:p14="http://schemas.microsoft.com/office/powerpoint/2010/main" val="2800197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rot="21412212">
            <a:off x="861479" y="415112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Lesson 6 – Training (Logistic Regression)</a:t>
            </a:r>
          </a:p>
        </p:txBody>
      </p:sp>
      <p:sp>
        <p:nvSpPr>
          <p:cNvPr id="4" name="Oval 3"/>
          <p:cNvSpPr/>
          <p:nvPr/>
        </p:nvSpPr>
        <p:spPr>
          <a:xfrm>
            <a:off x="863583" y="276889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868103" y="345207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939770" y="2984451"/>
            <a:ext cx="737429" cy="79022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7" idx="6"/>
          </p:cNvCxnSpPr>
          <p:nvPr/>
        </p:nvCxnSpPr>
        <p:spPr>
          <a:xfrm>
            <a:off x="1276538" y="2990125"/>
            <a:ext cx="1599147" cy="311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290626" y="3570820"/>
            <a:ext cx="1652703" cy="121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6"/>
          </p:cNvCxnSpPr>
          <p:nvPr/>
        </p:nvCxnSpPr>
        <p:spPr>
          <a:xfrm flipV="1">
            <a:off x="1267206" y="3818963"/>
            <a:ext cx="1676123" cy="551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716812" y="3401302"/>
            <a:ext cx="513770" cy="10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54252" y="209032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5" idx="5"/>
          </p:cNvCxnSpPr>
          <p:nvPr/>
        </p:nvCxnSpPr>
        <p:spPr>
          <a:xfrm>
            <a:off x="1206731" y="2467979"/>
            <a:ext cx="1713782" cy="542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97501" y="2821366"/>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97501" y="2821366"/>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38200" y="3507850"/>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38200" y="3507850"/>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90992" y="4203579"/>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90992" y="4203579"/>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39601" y="2749422"/>
                <a:ext cx="448929"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charset="0"/>
                        <a:ea typeface="Cambria Math" charset="0"/>
                        <a:cs typeface="Cambria Math" charset="0"/>
                      </a:rPr>
                      <m:t>𝑏</m:t>
                    </m:r>
                  </m:oMath>
                </a14:m>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2039601" y="2749422"/>
                <a:ext cx="448929" cy="276999"/>
              </a:xfrm>
              <a:prstGeom prst="rect">
                <a:avLst/>
              </a:prstGeom>
              <a:blipFill rotWithShape="0">
                <a:blip r:embed="rId6"/>
                <a:stretch>
                  <a:fillRect l="-1917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1918736" y="3124303"/>
                <a:ext cx="506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1</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1918736" y="3124303"/>
                <a:ext cx="506654" cy="276999"/>
              </a:xfrm>
              <a:prstGeom prst="rect">
                <a:avLst/>
              </a:prstGeom>
              <a:blipFill rotWithShape="0">
                <a:blip r:embed="rId7"/>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95302" y="3646350"/>
                <a:ext cx="55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95302" y="3646350"/>
                <a:ext cx="553523"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92746" y="4148739"/>
                <a:ext cx="5586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3</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92746" y="4148739"/>
                <a:ext cx="558636" cy="276999"/>
              </a:xfrm>
              <a:prstGeom prst="rect">
                <a:avLst/>
              </a:prstGeom>
              <a:blipFill rotWithShape="0">
                <a:blip r:embed="rId9"/>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6247" y="2169871"/>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6247" y="2169871"/>
                <a:ext cx="315035" cy="276999"/>
              </a:xfrm>
              <a:prstGeom prst="rect">
                <a:avLst/>
              </a:prstGeom>
              <a:blipFill rotWithShape="0">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00281" y="3211989"/>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00281" y="3211989"/>
                <a:ext cx="216405" cy="276999"/>
              </a:xfrm>
              <a:prstGeom prst="rect">
                <a:avLst/>
              </a:prstGeom>
              <a:blipFill rotWithShape="0">
                <a:blip r:embed="rId11"/>
                <a:stretch>
                  <a:fillRect l="-40000" t="-2222" r="-40000" b="-35556"/>
                </a:stretch>
              </a:blipFill>
            </p:spPr>
            <p:txBody>
              <a:bodyPr/>
              <a:lstStyle/>
              <a:p>
                <a:r>
                  <a:rPr lang="en-US">
                    <a:noFill/>
                  </a:rPr>
                  <a:t> </a:t>
                </a:r>
              </a:p>
            </p:txBody>
          </p:sp>
        </mc:Fallback>
      </mc:AlternateContent>
      <p:grpSp>
        <p:nvGrpSpPr>
          <p:cNvPr id="22" name="Group 21"/>
          <p:cNvGrpSpPr/>
          <p:nvPr/>
        </p:nvGrpSpPr>
        <p:grpSpPr>
          <a:xfrm>
            <a:off x="4230582" y="2979457"/>
            <a:ext cx="777018" cy="805392"/>
            <a:chOff x="9781110" y="4540757"/>
            <a:chExt cx="906465" cy="938158"/>
          </a:xfrm>
        </p:grpSpPr>
        <p:sp>
          <p:nvSpPr>
            <p:cNvPr id="23" name="Oval 2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flipV="1">
            <a:off x="5007599" y="3384324"/>
            <a:ext cx="742036" cy="1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9756" y="3224387"/>
                <a:ext cx="4405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729756" y="3224387"/>
                <a:ext cx="440568" cy="276999"/>
              </a:xfrm>
              <a:prstGeom prst="rect">
                <a:avLst/>
              </a:prstGeom>
              <a:blipFill rotWithShape="0">
                <a:blip r:embed="rId12"/>
                <a:stretch>
                  <a:fillRect t="-22222" r="-458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49049" y="3085887"/>
                <a:ext cx="4492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oMath>
                  </m:oMathPara>
                </a14:m>
                <a:endParaRPr lang="en-US"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3749049" y="3085887"/>
                <a:ext cx="449296" cy="27699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30803" y="1814329"/>
                <a:ext cx="1801199"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z</m:t>
                      </m:r>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r>
                            <a:rPr lang="en-US" b="0" i="1" smtClean="0">
                              <a:latin typeface="Cambria Math" charset="0"/>
                            </a:rPr>
                            <m:t>𝑏</m:t>
                          </m:r>
                        </m:e>
                      </m:nary>
                    </m:oMath>
                  </m:oMathPara>
                </a14:m>
                <a:endParaRPr lang="en-US"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930803" y="1814329"/>
                <a:ext cx="1801199" cy="543418"/>
              </a:xfrm>
              <a:prstGeom prst="rect">
                <a:avLst/>
              </a:prstGeom>
              <a:blipFill rotWithShape="0">
                <a:blip r:embed="rId14"/>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30803" y="2517235"/>
                <a:ext cx="124309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930803" y="2517235"/>
                <a:ext cx="1243096" cy="525016"/>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92480" y="3211351"/>
                <a:ext cx="506048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𝑏</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𝑚</m:t>
                          </m:r>
                        </m:den>
                      </m:f>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r>
                            <m:rPr>
                              <m:sty m:val="p"/>
                            </m:rPr>
                            <a:rPr lang="en-US" b="0" i="0" smtClean="0">
                              <a:latin typeface="Cambria Math" charset="0"/>
                            </a:rPr>
                            <m:t>log</m:t>
                          </m:r>
                          <m:r>
                            <a:rPr lang="en-US" b="0" i="1" smtClean="0">
                              <a:latin typeface="Cambria Math" charset="0"/>
                            </a:rPr>
                            <m:t>⁡(1−</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𝑖</m:t>
                                  </m:r>
                                </m:sup>
                              </m:sSup>
                            </m:e>
                          </m:acc>
                          <m:r>
                            <a:rPr lang="en-US" b="0" i="1" smtClean="0">
                              <a:latin typeface="Cambria Math" charset="0"/>
                            </a:rPr>
                            <m:t>)</m:t>
                          </m:r>
                        </m:e>
                      </m:nary>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892480" y="3211351"/>
                <a:ext cx="5060488" cy="756233"/>
              </a:xfrm>
              <a:prstGeom prst="rect">
                <a:avLst/>
              </a:prstGeom>
              <a:blipFill rotWithShape="0">
                <a:blip r:embed="rId16"/>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30803" y="4094464"/>
                <a:ext cx="1845249" cy="383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r>
                                <m:rPr>
                                  <m:sty m:val="p"/>
                                </m:rPr>
                                <a:rPr lang="en-US" b="0" i="0" smtClean="0">
                                  <a:latin typeface="Cambria Math" charset="0"/>
                                </a:rPr>
                                <m:t>imize</m:t>
                              </m:r>
                            </m:e>
                            <m:lim>
                              <m:r>
                                <a:rPr lang="en-US" b="0" i="1" smtClean="0">
                                  <a:latin typeface="Cambria Math" charset="0"/>
                                </a:rPr>
                                <m:t>𝑊</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𝑏</m:t>
                              </m:r>
                              <m:r>
                                <a:rPr lang="en-US" i="1" smtClean="0">
                                  <a:latin typeface="Cambria Math" charset="0"/>
                                  <a:ea typeface="Cambria Math" charset="0"/>
                                  <a:cs typeface="Cambria Math" charset="0"/>
                                </a:rPr>
                                <m:t> </m:t>
                              </m:r>
                            </m:lim>
                          </m:limLow>
                        </m:fName>
                        <m:e>
                          <m:r>
                            <a:rPr lang="en-US" b="0" i="1" smtClean="0">
                              <a:latin typeface="Cambria Math" charset="0"/>
                            </a:rPr>
                            <m:t> </m:t>
                          </m:r>
                          <m:r>
                            <a:rPr lang="en-US" i="1">
                              <a:latin typeface="Cambria Math" charset="0"/>
                            </a:rPr>
                            <m:t>𝐽</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b="0" i="1" smtClean="0">
                                  <a:latin typeface="Cambria Math" charset="0"/>
                                </a:rPr>
                                <m:t>𝑏</m:t>
                              </m:r>
                              <m:r>
                                <a:rPr lang="en-US" i="1" smtClean="0">
                                  <a:latin typeface="Cambria Math" charset="0"/>
                                </a:rPr>
                                <m:t> </m:t>
                              </m:r>
                            </m:e>
                          </m:d>
                        </m:e>
                      </m:fun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930803" y="4094464"/>
                <a:ext cx="1845249" cy="383631"/>
              </a:xfrm>
              <a:prstGeom prst="rect">
                <a:avLst/>
              </a:prstGeom>
              <a:blipFill rotWithShape="0">
                <a:blip r:embed="rId17"/>
                <a:stretch>
                  <a:fillRect l="-2310" t="-104762" b="-10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930803" y="4716051"/>
                <a:ext cx="2858924" cy="1432508"/>
              </a:xfrm>
              <a:prstGeom prst="rect">
                <a:avLst/>
              </a:prstGeom>
              <a:noFill/>
            </p:spPr>
            <p:txBody>
              <a:bodyPr wrap="none" lIns="0" tIns="0" rIns="0" bIns="0" rtlCol="0">
                <a:spAutoFit/>
              </a:bodyPr>
              <a:lstStyle/>
              <a:p>
                <a:r>
                  <a:rPr lang="en-US" dirty="0"/>
                  <a:t>r</a:t>
                </a:r>
                <a:r>
                  <a:rPr lang="en-US" b="0" dirty="0"/>
                  <a:t>epeat until convergence </a:t>
                </a:r>
                <a14:m>
                  <m:oMath xmlns:m="http://schemas.openxmlformats.org/officeDocument/2006/math">
                    <m:r>
                      <a:rPr lang="en-US" b="0" i="1" smtClean="0">
                        <a:latin typeface="Cambria Math" charset="0"/>
                      </a:rPr>
                      <m:t>{   </m:t>
                    </m:r>
                  </m:oMath>
                </a14:m>
                <a:endParaRPr lang="en-US" b="0" i="1" dirty="0">
                  <a:latin typeface="Cambria Math" charset="0"/>
                </a:endParaRPr>
              </a:p>
              <a:p>
                <a:r>
                  <a:rPr lang="en-US" b="0" dirty="0"/>
                  <a:t>       </a:t>
                </a:r>
                <a14:m>
                  <m:oMath xmlns:m="http://schemas.openxmlformats.org/officeDocument/2006/math">
                    <m:r>
                      <a:rPr lang="en-US" b="0" i="1" smtClean="0">
                        <a:latin typeface="Cambria Math" charset="0"/>
                      </a:rPr>
                      <m:t>𝑏</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1" smtClean="0">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𝑏</m:t>
                        </m:r>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b="0" i="1" dirty="0">
                  <a:latin typeface="Cambria Math" charset="0"/>
                </a:endParaRPr>
              </a:p>
              <a:p>
                <a:r>
                  <a:rPr lang="en-US" b="0"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W</m:t>
                        </m:r>
                      </m:e>
                      <m:sub>
                        <m:r>
                          <m:rPr>
                            <m:sty m:val="p"/>
                          </m:rPr>
                          <a:rPr lang="en-US" b="0" i="0" smtClean="0">
                            <a:latin typeface="Cambria Math" charset="0"/>
                          </a:rPr>
                          <m:t>j</m:t>
                        </m:r>
                      </m:sub>
                    </m:sSub>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r>
                      <a:rPr lang="en-US" i="1">
                        <a:latin typeface="Cambria Math" charset="0"/>
                      </a:rPr>
                      <m:t>−</m:t>
                    </m:r>
                    <m:r>
                      <a:rPr lang="en-US" i="1">
                        <a:latin typeface="Cambria Math" charset="0"/>
                      </a:rPr>
                      <m:t>𝛼</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 </m:t>
                        </m:r>
                      </m:num>
                      <m:den>
                        <m:r>
                          <a:rPr lang="mr-IN" i="1">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𝑗</m:t>
                            </m:r>
                          </m:sub>
                        </m:sSub>
                      </m:den>
                    </m:f>
                    <m:r>
                      <a:rPr lang="en-US" i="1">
                        <a:latin typeface="Cambria Math" charset="0"/>
                      </a:rPr>
                      <m:t>𝐽</m:t>
                    </m:r>
                    <m:d>
                      <m:dPr>
                        <m:ctrlPr>
                          <a:rPr lang="en-US" i="1">
                            <a:latin typeface="Cambria Math" panose="02040503050406030204" pitchFamily="18" charset="0"/>
                          </a:rPr>
                        </m:ctrlPr>
                      </m:dPr>
                      <m:e>
                        <m:r>
                          <a:rPr lang="en-US" i="1">
                            <a:latin typeface="Cambria Math" charset="0"/>
                          </a:rPr>
                          <m:t>𝑊</m:t>
                        </m:r>
                        <m:r>
                          <a:rPr lang="en-US" i="1">
                            <a:latin typeface="Cambria Math" charset="0"/>
                          </a:rPr>
                          <m:t>,</m:t>
                        </m:r>
                        <m:r>
                          <a:rPr lang="en-US" i="1">
                            <a:latin typeface="Cambria Math" charset="0"/>
                          </a:rPr>
                          <m:t>𝑏</m:t>
                        </m:r>
                        <m:r>
                          <a:rPr lang="en-US" i="1">
                            <a:latin typeface="Cambria Math" charset="0"/>
                          </a:rPr>
                          <m:t> </m:t>
                        </m:r>
                      </m:e>
                    </m:d>
                  </m:oMath>
                </a14:m>
                <a:endParaRPr lang="en-US" dirty="0"/>
              </a:p>
              <a:p>
                <a:r>
                  <a:rPr lang="en-US" dirty="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930803" y="4716051"/>
                <a:ext cx="2858924" cy="1432508"/>
              </a:xfrm>
              <a:prstGeom prst="rect">
                <a:avLst/>
              </a:prstGeom>
              <a:blipFill>
                <a:blip r:embed="rId18"/>
                <a:stretch>
                  <a:fillRect l="-4867" t="-4386" b="-8772"/>
                </a:stretch>
              </a:blipFill>
            </p:spPr>
            <p:txBody>
              <a:bodyPr/>
              <a:lstStyle/>
              <a:p>
                <a:r>
                  <a:rPr lang="en-US">
                    <a:noFill/>
                  </a:rPr>
                  <a:t> </a:t>
                </a:r>
              </a:p>
            </p:txBody>
          </p:sp>
        </mc:Fallback>
      </mc:AlternateContent>
    </p:spTree>
    <p:extLst>
      <p:ext uri="{BB962C8B-B14F-4D97-AF65-F5344CB8AC3E}">
        <p14:creationId xmlns:p14="http://schemas.microsoft.com/office/powerpoint/2010/main" val="1942131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a:t>
            </a:r>
            <a:r>
              <a:rPr lang="en-US" dirty="0" err="1"/>
              <a:t>Softmax</a:t>
            </a:r>
            <a:r>
              <a:rPr lang="en-US" dirty="0"/>
              <a:t> (multi class)  </a:t>
            </a:r>
          </a:p>
        </p:txBody>
      </p:sp>
      <p:sp>
        <p:nvSpPr>
          <p:cNvPr id="34" name="Oval 33"/>
          <p:cNvSpPr/>
          <p:nvPr/>
        </p:nvSpPr>
        <p:spPr>
          <a:xfrm>
            <a:off x="1185137" y="31465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1412212">
            <a:off x="1189657" y="38297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175805" y="452643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54788" y="2686064"/>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3775885" y="2910469"/>
            <a:ext cx="418544" cy="5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175806" y="246801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1219055" y="3199060"/>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1219055" y="3199060"/>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159754" y="3885544"/>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1159754" y="3885544"/>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212546" y="4581273"/>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1212546" y="4581273"/>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247801" y="254756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1247801" y="2547565"/>
                <a:ext cx="315035" cy="276999"/>
              </a:xfrm>
              <a:prstGeom prst="rect">
                <a:avLst/>
              </a:prstGeom>
              <a:blipFill rotWithShape="0">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457134" y="2730273"/>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457134" y="2730273"/>
                <a:ext cx="216405" cy="276999"/>
              </a:xfrm>
              <a:prstGeom prst="rect">
                <a:avLst/>
              </a:prstGeom>
              <a:blipFill rotWithShape="0">
                <a:blip r:embed="rId7"/>
                <a:stretch>
                  <a:fillRect l="-38889" t="-2222" r="-36111" b="-35556"/>
                </a:stretch>
              </a:blipFill>
            </p:spPr>
            <p:txBody>
              <a:bodyPr/>
              <a:lstStyle/>
              <a:p>
                <a:r>
                  <a:rPr lang="en-US">
                    <a:noFill/>
                  </a:rPr>
                  <a:t> </a:t>
                </a:r>
              </a:p>
            </p:txBody>
          </p:sp>
        </mc:Fallback>
      </mc:AlternateContent>
      <p:grpSp>
        <p:nvGrpSpPr>
          <p:cNvPr id="53" name="Group 52"/>
          <p:cNvGrpSpPr/>
          <p:nvPr/>
        </p:nvGrpSpPr>
        <p:grpSpPr>
          <a:xfrm>
            <a:off x="4329411" y="2697900"/>
            <a:ext cx="350322" cy="378843"/>
            <a:chOff x="9781110" y="4540757"/>
            <a:chExt cx="906465" cy="938158"/>
          </a:xfrm>
        </p:grpSpPr>
        <p:sp>
          <p:nvSpPr>
            <p:cNvPr id="54" name="Oval 53"/>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Arrow Connector 55"/>
          <p:cNvCxnSpPr/>
          <p:nvPr/>
        </p:nvCxnSpPr>
        <p:spPr>
          <a:xfrm flipV="1">
            <a:off x="4760765" y="2889033"/>
            <a:ext cx="392982" cy="21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5153747" y="266780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5133868" y="2729095"/>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5133868" y="2729095"/>
                <a:ext cx="440568" cy="286040"/>
              </a:xfrm>
              <a:prstGeom prst="rect">
                <a:avLst/>
              </a:prstGeom>
              <a:blipFill rotWithShape="0">
                <a:blip r:embed="rId8"/>
                <a:stretch>
                  <a:fillRect t="-21277" r="-45833" b="-19149"/>
                </a:stretch>
              </a:blipFill>
            </p:spPr>
            <p:txBody>
              <a:bodyPr/>
              <a:lstStyle/>
              <a:p>
                <a:r>
                  <a:rPr lang="en-US">
                    <a:noFill/>
                  </a:rPr>
                  <a:t> </a:t>
                </a:r>
              </a:p>
            </p:txBody>
          </p:sp>
        </mc:Fallback>
      </mc:AlternateContent>
      <p:sp>
        <p:nvSpPr>
          <p:cNvPr id="69" name="Oval 68"/>
          <p:cNvSpPr/>
          <p:nvPr/>
        </p:nvSpPr>
        <p:spPr>
          <a:xfrm>
            <a:off x="3407031" y="3470714"/>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p:nvPr/>
        </p:nvCxnSpPr>
        <p:spPr>
          <a:xfrm flipV="1">
            <a:off x="3828128" y="3671971"/>
            <a:ext cx="304498" cy="28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3509377" y="3514923"/>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3509377" y="3514923"/>
                <a:ext cx="216405" cy="276999"/>
              </a:xfrm>
              <a:prstGeom prst="rect">
                <a:avLst/>
              </a:prstGeom>
              <a:blipFill rotWithShape="0">
                <a:blip r:embed="rId9"/>
                <a:stretch>
                  <a:fillRect l="-40000" t="-4444" r="-40000" b="-35556"/>
                </a:stretch>
              </a:blipFill>
            </p:spPr>
            <p:txBody>
              <a:bodyPr/>
              <a:lstStyle/>
              <a:p>
                <a:r>
                  <a:rPr lang="en-US">
                    <a:noFill/>
                  </a:rPr>
                  <a:t> </a:t>
                </a:r>
              </a:p>
            </p:txBody>
          </p:sp>
        </mc:Fallback>
      </mc:AlternateContent>
      <p:grpSp>
        <p:nvGrpSpPr>
          <p:cNvPr id="72" name="Group 71"/>
          <p:cNvGrpSpPr/>
          <p:nvPr/>
        </p:nvGrpSpPr>
        <p:grpSpPr>
          <a:xfrm>
            <a:off x="4341898" y="3482550"/>
            <a:ext cx="350322" cy="378843"/>
            <a:chOff x="9781110" y="4540757"/>
            <a:chExt cx="906465" cy="938158"/>
          </a:xfrm>
        </p:grpSpPr>
        <p:sp>
          <p:nvSpPr>
            <p:cNvPr id="73" name="Oval 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p:cNvCxnSpPr/>
          <p:nvPr/>
        </p:nvCxnSpPr>
        <p:spPr>
          <a:xfrm>
            <a:off x="4787446" y="3671971"/>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205990" y="3452456"/>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p:cNvSpPr txBox="1"/>
              <p:nvPr/>
            </p:nvSpPr>
            <p:spPr>
              <a:xfrm>
                <a:off x="5186111" y="3513745"/>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186111" y="3513745"/>
                <a:ext cx="440568" cy="286040"/>
              </a:xfrm>
              <a:prstGeom prst="rect">
                <a:avLst/>
              </a:prstGeom>
              <a:blipFill rotWithShape="0">
                <a:blip r:embed="rId10"/>
                <a:stretch>
                  <a:fillRect t="-19149" r="-44444" b="-21277"/>
                </a:stretch>
              </a:blipFill>
            </p:spPr>
            <p:txBody>
              <a:bodyPr/>
              <a:lstStyle/>
              <a:p>
                <a:r>
                  <a:rPr lang="en-US">
                    <a:noFill/>
                  </a:rPr>
                  <a:t> </a:t>
                </a:r>
              </a:p>
            </p:txBody>
          </p:sp>
        </mc:Fallback>
      </mc:AlternateContent>
      <p:sp>
        <p:nvSpPr>
          <p:cNvPr id="78" name="Oval 77"/>
          <p:cNvSpPr/>
          <p:nvPr/>
        </p:nvSpPr>
        <p:spPr>
          <a:xfrm>
            <a:off x="3457134" y="4196465"/>
            <a:ext cx="394094" cy="4025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878231" y="4425895"/>
            <a:ext cx="360301" cy="55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3559480" y="4240674"/>
                <a:ext cx="216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3559480" y="4240674"/>
                <a:ext cx="216405" cy="276999"/>
              </a:xfrm>
              <a:prstGeom prst="rect">
                <a:avLst/>
              </a:prstGeom>
              <a:blipFill rotWithShape="0">
                <a:blip r:embed="rId9"/>
                <a:stretch>
                  <a:fillRect l="-40000" t="-4444" r="-40000" b="-35556"/>
                </a:stretch>
              </a:blipFill>
            </p:spPr>
            <p:txBody>
              <a:bodyPr/>
              <a:lstStyle/>
              <a:p>
                <a:r>
                  <a:rPr lang="en-US">
                    <a:noFill/>
                  </a:rPr>
                  <a:t> </a:t>
                </a:r>
              </a:p>
            </p:txBody>
          </p:sp>
        </mc:Fallback>
      </mc:AlternateContent>
      <p:grpSp>
        <p:nvGrpSpPr>
          <p:cNvPr id="81" name="Group 80"/>
          <p:cNvGrpSpPr/>
          <p:nvPr/>
        </p:nvGrpSpPr>
        <p:grpSpPr>
          <a:xfrm>
            <a:off x="4372123" y="4208301"/>
            <a:ext cx="350322" cy="378843"/>
            <a:chOff x="9781110" y="4540757"/>
            <a:chExt cx="906465" cy="938158"/>
          </a:xfrm>
        </p:grpSpPr>
        <p:sp>
          <p:nvSpPr>
            <p:cNvPr id="82" name="Oval 8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p:cNvCxnSpPr>
            <a:cxnSpLocks/>
            <a:endCxn id="86" idx="1"/>
          </p:cNvCxnSpPr>
          <p:nvPr/>
        </p:nvCxnSpPr>
        <p:spPr>
          <a:xfrm flipV="1">
            <a:off x="4864548" y="4382516"/>
            <a:ext cx="371666" cy="15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5256093" y="41782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5236214" y="423949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5236214" y="4239496"/>
                <a:ext cx="440568" cy="286040"/>
              </a:xfrm>
              <a:prstGeom prst="rect">
                <a:avLst/>
              </a:prstGeom>
              <a:blipFill rotWithShape="0">
                <a:blip r:embed="rId11"/>
                <a:stretch>
                  <a:fillRect t="-19149" r="-44444" b="-21277"/>
                </a:stretch>
              </a:blipFill>
            </p:spPr>
            <p:txBody>
              <a:bodyPr/>
              <a:lstStyle/>
              <a:p>
                <a:r>
                  <a:rPr lang="en-US">
                    <a:noFill/>
                  </a:rPr>
                  <a:t> </a:t>
                </a:r>
              </a:p>
            </p:txBody>
          </p:sp>
        </mc:Fallback>
      </mc:AlternateContent>
      <p:cxnSp>
        <p:nvCxnSpPr>
          <p:cNvPr id="88" name="Straight Arrow Connector 87"/>
          <p:cNvCxnSpPr>
            <a:stCxn id="46" idx="3"/>
          </p:cNvCxnSpPr>
          <p:nvPr/>
        </p:nvCxnSpPr>
        <p:spPr>
          <a:xfrm flipV="1">
            <a:off x="1598092" y="3006094"/>
            <a:ext cx="1756696" cy="171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6" idx="6"/>
            <a:endCxn id="69" idx="2"/>
          </p:cNvCxnSpPr>
          <p:nvPr/>
        </p:nvCxnSpPr>
        <p:spPr>
          <a:xfrm flipV="1">
            <a:off x="1588760" y="3671973"/>
            <a:ext cx="1818271" cy="107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6" idx="6"/>
          </p:cNvCxnSpPr>
          <p:nvPr/>
        </p:nvCxnSpPr>
        <p:spPr>
          <a:xfrm flipV="1">
            <a:off x="1588760" y="4446326"/>
            <a:ext cx="1869444" cy="301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78" idx="2"/>
          </p:cNvCxnSpPr>
          <p:nvPr/>
        </p:nvCxnSpPr>
        <p:spPr>
          <a:xfrm>
            <a:off x="1588760" y="4050996"/>
            <a:ext cx="1868374" cy="34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45" idx="3"/>
            <a:endCxn id="69" idx="2"/>
          </p:cNvCxnSpPr>
          <p:nvPr/>
        </p:nvCxnSpPr>
        <p:spPr>
          <a:xfrm flipV="1">
            <a:off x="1641012" y="3671973"/>
            <a:ext cx="1766019" cy="35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1579650" y="3006094"/>
            <a:ext cx="1732070" cy="100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78" idx="2"/>
          </p:cNvCxnSpPr>
          <p:nvPr/>
        </p:nvCxnSpPr>
        <p:spPr>
          <a:xfrm>
            <a:off x="1595715" y="3349371"/>
            <a:ext cx="1861419" cy="1048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69" idx="2"/>
          </p:cNvCxnSpPr>
          <p:nvPr/>
        </p:nvCxnSpPr>
        <p:spPr>
          <a:xfrm>
            <a:off x="1609471" y="3359287"/>
            <a:ext cx="1797560" cy="31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37" idx="2"/>
          </p:cNvCxnSpPr>
          <p:nvPr/>
        </p:nvCxnSpPr>
        <p:spPr>
          <a:xfrm flipV="1">
            <a:off x="1633737" y="2887323"/>
            <a:ext cx="1721051" cy="453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78" idx="2"/>
          </p:cNvCxnSpPr>
          <p:nvPr/>
        </p:nvCxnSpPr>
        <p:spPr>
          <a:xfrm>
            <a:off x="1598749" y="2688216"/>
            <a:ext cx="1858385" cy="170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42" idx="6"/>
            <a:endCxn id="69" idx="2"/>
          </p:cNvCxnSpPr>
          <p:nvPr/>
        </p:nvCxnSpPr>
        <p:spPr>
          <a:xfrm>
            <a:off x="1588761" y="2689243"/>
            <a:ext cx="1818270" cy="982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2" idx="6"/>
            <a:endCxn id="37" idx="2"/>
          </p:cNvCxnSpPr>
          <p:nvPr/>
        </p:nvCxnSpPr>
        <p:spPr>
          <a:xfrm>
            <a:off x="1588761" y="2689243"/>
            <a:ext cx="1766027" cy="198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p:cNvSpPr txBox="1"/>
              <p:nvPr/>
            </p:nvSpPr>
            <p:spPr>
              <a:xfrm>
                <a:off x="2187779" y="1726566"/>
                <a:ext cx="2050753" cy="543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𝑧</m:t>
                          </m:r>
                        </m:e>
                        <m:sub>
                          <m:r>
                            <m:rPr>
                              <m:sty m:val="p"/>
                            </m:rPr>
                            <a:rPr lang="en-US" b="0" i="0" smtClean="0">
                              <a:latin typeface="Cambria Math" charset="0"/>
                            </a:rPr>
                            <m:t>i</m:t>
                          </m:r>
                        </m:sub>
                      </m:sSub>
                      <m:r>
                        <a:rPr lang="en-US" b="0" i="0" smtClean="0">
                          <a:latin typeface="Cambria Math"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nary>
                    </m:oMath>
                  </m:oMathPara>
                </a14:m>
                <a:endParaRPr lang="en-US" b="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187779" y="1726566"/>
                <a:ext cx="2050753" cy="543418"/>
              </a:xfrm>
              <a:prstGeom prst="rect">
                <a:avLst/>
              </a:prstGeom>
              <a:blipFill rotWithShape="0">
                <a:blip r:embed="rId12"/>
                <a:stretch>
                  <a:fillRect b="-1124"/>
                </a:stretch>
              </a:blipFill>
            </p:spPr>
            <p:txBody>
              <a:bodyPr/>
              <a:lstStyle/>
              <a:p>
                <a:r>
                  <a:rPr lang="en-US">
                    <a:noFill/>
                  </a:rPr>
                  <a:t> </a:t>
                </a:r>
              </a:p>
            </p:txBody>
          </p:sp>
        </mc:Fallback>
      </mc:AlternateContent>
      <p:sp>
        <p:nvSpPr>
          <p:cNvPr id="131" name="Frame 130"/>
          <p:cNvSpPr/>
          <p:nvPr/>
        </p:nvSpPr>
        <p:spPr>
          <a:xfrm>
            <a:off x="4194429" y="2385393"/>
            <a:ext cx="670119" cy="247287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36" name="TextBox 135"/>
              <p:cNvSpPr txBox="1"/>
              <p:nvPr/>
            </p:nvSpPr>
            <p:spPr>
              <a:xfrm>
                <a:off x="4957256" y="1696700"/>
                <a:ext cx="1195777" cy="6265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𝑦</m:t>
                              </m:r>
                            </m:e>
                          </m:acc>
                        </m:e>
                        <m:sub>
                          <m:r>
                            <a:rPr lang="en-US" b="0" i="1" smtClean="0">
                              <a:latin typeface="Cambria Math" charset="0"/>
                            </a:rPr>
                            <m:t>𝑖</m:t>
                          </m:r>
                        </m:sub>
                      </m:sSub>
                      <m:r>
                        <a:rPr lang="en-US" b="0" i="1" smtClean="0">
                          <a:latin typeface="Cambria Math"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charset="0"/>
                                </a:rPr>
                                <m:t>𝑒</m:t>
                              </m:r>
                            </m:e>
                            <m:sup>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𝑖</m:t>
                                  </m:r>
                                </m:sub>
                              </m:sSub>
                            </m:sup>
                          </m:s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charset="0"/>
                                </a:rPr>
                                <m:t>𝑗</m:t>
                              </m:r>
                            </m:sub>
                            <m:sup/>
                            <m:e>
                              <m:sSup>
                                <m:sSupPr>
                                  <m:ctrlPr>
                                    <a:rPr lang="en-US" b="0" i="1" smtClean="0">
                                      <a:latin typeface="Cambria Math" panose="02040503050406030204" pitchFamily="18" charset="0"/>
                                    </a:rPr>
                                  </m:ctrlPr>
                                </m:sSupPr>
                                <m:e>
                                  <m:r>
                                    <a:rPr lang="en-US" b="0" i="1" smtClean="0">
                                      <a:latin typeface="Cambria Math" charset="0"/>
                                    </a:rPr>
                                    <m:t>𝑒</m:t>
                                  </m:r>
                                </m:e>
                                <m:sup>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𝑗</m:t>
                                      </m:r>
                                    </m:sub>
                                  </m:sSub>
                                </m:sup>
                              </m:sSup>
                              <m:r>
                                <a:rPr lang="en-US" b="0" i="1" smtClean="0">
                                  <a:latin typeface="Cambria Math" charset="0"/>
                                </a:rPr>
                                <m:t> </m:t>
                              </m:r>
                            </m:e>
                          </m:nary>
                        </m:den>
                      </m:f>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4957256" y="1696700"/>
                <a:ext cx="1195777" cy="626518"/>
              </a:xfrm>
              <a:prstGeom prst="rect">
                <a:avLst/>
              </a:prstGeom>
              <a:blipFill rotWithShape="0">
                <a:blip r:embed="rId13"/>
                <a:stretch>
                  <a:fillRect/>
                </a:stretch>
              </a:blipFill>
            </p:spPr>
            <p:txBody>
              <a:bodyPr/>
              <a:lstStyle/>
              <a:p>
                <a:r>
                  <a:rPr lang="en-US">
                    <a:noFill/>
                  </a:rPr>
                  <a:t> </a:t>
                </a:r>
              </a:p>
            </p:txBody>
          </p:sp>
        </mc:Fallback>
      </mc:AlternateContent>
      <p:sp>
        <p:nvSpPr>
          <p:cNvPr id="138" name="TextBox 137"/>
          <p:cNvSpPr txBox="1"/>
          <p:nvPr/>
        </p:nvSpPr>
        <p:spPr>
          <a:xfrm>
            <a:off x="7132894" y="2899751"/>
            <a:ext cx="4866012" cy="923330"/>
          </a:xfrm>
          <a:prstGeom prst="rect">
            <a:avLst/>
          </a:prstGeom>
          <a:noFill/>
        </p:spPr>
        <p:txBody>
          <a:bodyPr wrap="none" rtlCol="0">
            <a:spAutoFit/>
          </a:bodyPr>
          <a:lstStyle/>
          <a:p>
            <a:r>
              <a:rPr lang="en-US" dirty="0"/>
              <a:t>Training similar to logistic regression, but now</a:t>
            </a:r>
          </a:p>
          <a:p>
            <a:r>
              <a:rPr lang="en-US" dirty="0"/>
              <a:t>we have multiple classes and we need to use </a:t>
            </a:r>
          </a:p>
          <a:p>
            <a:r>
              <a:rPr lang="en-US" dirty="0"/>
              <a:t>backpropagation to help us build up the gradient  </a:t>
            </a:r>
          </a:p>
        </p:txBody>
      </p:sp>
    </p:spTree>
    <p:extLst>
      <p:ext uri="{BB962C8B-B14F-4D97-AF65-F5344CB8AC3E}">
        <p14:creationId xmlns:p14="http://schemas.microsoft.com/office/powerpoint/2010/main" val="333785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D90BF-AE9A-E740-8440-0AAF602DC35D}"/>
              </a:ext>
            </a:extLst>
          </p:cNvPr>
          <p:cNvSpPr>
            <a:spLocks noGrp="1"/>
          </p:cNvSpPr>
          <p:nvPr>
            <p:ph type="title"/>
          </p:nvPr>
        </p:nvSpPr>
        <p:spPr/>
        <p:txBody>
          <a:bodyPr/>
          <a:lstStyle/>
          <a:p>
            <a:r>
              <a:rPr lang="en-US" dirty="0"/>
              <a:t>What we will cover (lessons)</a:t>
            </a:r>
          </a:p>
        </p:txBody>
      </p:sp>
      <p:sp>
        <p:nvSpPr>
          <p:cNvPr id="3" name="Content Placeholder 2">
            <a:extLst>
              <a:ext uri="{FF2B5EF4-FFF2-40B4-BE49-F238E27FC236}">
                <a16:creationId xmlns:a16="http://schemas.microsoft.com/office/drawing/2014/main" id="{CB9B2ED7-8B33-934F-8356-B2688CB324FD}"/>
              </a:ext>
            </a:extLst>
          </p:cNvPr>
          <p:cNvSpPr>
            <a:spLocks noGrp="1"/>
          </p:cNvSpPr>
          <p:nvPr>
            <p:ph idx="1"/>
          </p:nvPr>
        </p:nvSpPr>
        <p:spPr/>
        <p:txBody>
          <a:bodyPr>
            <a:normAutofit fontScale="47500" lnSpcReduction="20000"/>
          </a:bodyPr>
          <a:lstStyle/>
          <a:p>
            <a:pPr marL="514350" indent="-514350">
              <a:buFont typeface="+mj-lt"/>
              <a:buAutoNum type="arabicPeriod"/>
            </a:pPr>
            <a:r>
              <a:rPr lang="en-US" dirty="0"/>
              <a:t>What is Machine Learning (1)</a:t>
            </a:r>
          </a:p>
          <a:p>
            <a:pPr marL="514350" indent="-514350">
              <a:buFont typeface="+mj-lt"/>
              <a:buAutoNum type="arabicPeriod"/>
            </a:pPr>
            <a:r>
              <a:rPr lang="en-US" dirty="0"/>
              <a:t>Math Background (1)</a:t>
            </a:r>
          </a:p>
          <a:p>
            <a:pPr marL="514350" indent="-514350">
              <a:buFont typeface="+mj-lt"/>
              <a:buAutoNum type="arabicPeriod"/>
            </a:pPr>
            <a:r>
              <a:rPr lang="en-US" dirty="0"/>
              <a:t>Python Background (1)</a:t>
            </a:r>
          </a:p>
          <a:p>
            <a:pPr marL="514350" indent="-514350">
              <a:buFont typeface="+mj-lt"/>
              <a:buAutoNum type="arabicPeriod"/>
            </a:pPr>
            <a:r>
              <a:rPr lang="en-US" dirty="0"/>
              <a:t>Linear Regression(1)</a:t>
            </a:r>
          </a:p>
          <a:p>
            <a:pPr marL="514350" indent="-514350">
              <a:buFont typeface="+mj-lt"/>
              <a:buAutoNum type="arabicPeriod"/>
            </a:pPr>
            <a:r>
              <a:rPr lang="en-US" dirty="0" err="1"/>
              <a:t>PyTorch</a:t>
            </a:r>
            <a:r>
              <a:rPr lang="en-US" dirty="0"/>
              <a:t> (1)</a:t>
            </a:r>
          </a:p>
          <a:p>
            <a:pPr marL="514350" indent="-514350">
              <a:buFont typeface="+mj-lt"/>
              <a:buAutoNum type="arabicPeriod"/>
            </a:pPr>
            <a:r>
              <a:rPr lang="en-US" dirty="0"/>
              <a:t>Neural Networks (1)</a:t>
            </a:r>
          </a:p>
          <a:p>
            <a:pPr marL="514350" indent="-514350">
              <a:buFont typeface="+mj-lt"/>
              <a:buAutoNum type="arabicPeriod"/>
            </a:pPr>
            <a:r>
              <a:rPr lang="en-US" dirty="0">
                <a:highlight>
                  <a:srgbClr val="FFFF00"/>
                </a:highlight>
              </a:rPr>
              <a:t>Improving performance (2)</a:t>
            </a:r>
          </a:p>
          <a:p>
            <a:pPr marL="514350" indent="-514350">
              <a:buFont typeface="+mj-lt"/>
              <a:buAutoNum type="arabicPeriod"/>
            </a:pPr>
            <a:r>
              <a:rPr lang="en-US" dirty="0"/>
              <a:t>Deep Learning with </a:t>
            </a:r>
            <a:r>
              <a:rPr lang="en-US" dirty="0" err="1"/>
              <a:t>Fast.ai</a:t>
            </a:r>
            <a:r>
              <a:rPr lang="en-US" dirty="0"/>
              <a:t> (2)</a:t>
            </a:r>
          </a:p>
          <a:p>
            <a:pPr marL="514350" indent="-514350">
              <a:buFont typeface="+mj-lt"/>
              <a:buAutoNum type="arabicPeriod"/>
            </a:pPr>
            <a:r>
              <a:rPr lang="en-US" dirty="0"/>
              <a:t>Computer Vision (2)</a:t>
            </a:r>
          </a:p>
          <a:p>
            <a:pPr marL="514350" indent="-514350">
              <a:buFont typeface="+mj-lt"/>
              <a:buAutoNum type="arabicPeriod"/>
            </a:pPr>
            <a:r>
              <a:rPr lang="en-US" dirty="0"/>
              <a:t>Object Classification (2)</a:t>
            </a:r>
          </a:p>
          <a:p>
            <a:pPr marL="514350" indent="-514350">
              <a:buFont typeface="+mj-lt"/>
              <a:buAutoNum type="arabicPeriod"/>
            </a:pPr>
            <a:r>
              <a:rPr lang="en-US" dirty="0"/>
              <a:t>Object Detection(2)</a:t>
            </a:r>
          </a:p>
          <a:p>
            <a:pPr marL="514350" indent="-514350">
              <a:buFont typeface="+mj-lt"/>
              <a:buAutoNum type="arabicPeriod"/>
            </a:pPr>
            <a:r>
              <a:rPr lang="en-US" dirty="0"/>
              <a:t>Structured Data (3)</a:t>
            </a:r>
          </a:p>
          <a:p>
            <a:pPr marL="514350" indent="-514350">
              <a:buFont typeface="+mj-lt"/>
              <a:buAutoNum type="arabicPeriod"/>
            </a:pPr>
            <a:r>
              <a:rPr lang="en-US" dirty="0">
                <a:highlight>
                  <a:srgbClr val="FFFF00"/>
                </a:highlight>
              </a:rPr>
              <a:t>Generative Adversarial Networks (GAN) (3)</a:t>
            </a:r>
          </a:p>
          <a:p>
            <a:pPr marL="514350" indent="-514350">
              <a:buFont typeface="+mj-lt"/>
              <a:buAutoNum type="arabicPeriod"/>
            </a:pPr>
            <a:r>
              <a:rPr lang="en-US" dirty="0">
                <a:highlight>
                  <a:srgbClr val="FFFF00"/>
                </a:highlight>
              </a:rPr>
              <a:t>Recurrent Neural Networks (RNN) (3)</a:t>
            </a:r>
          </a:p>
          <a:p>
            <a:pPr marL="514350" indent="-514350">
              <a:buFont typeface="+mj-lt"/>
              <a:buAutoNum type="arabicPeriod"/>
            </a:pPr>
            <a:r>
              <a:rPr lang="en-US" dirty="0"/>
              <a:t>Course Review (4)</a:t>
            </a:r>
          </a:p>
          <a:p>
            <a:pPr marL="514350" indent="-514350">
              <a:buFont typeface="+mj-lt"/>
              <a:buAutoNum type="arabicPeriod"/>
            </a:pPr>
            <a:r>
              <a:rPr lang="en-US" dirty="0"/>
              <a:t>Mini project &amp; Present(4)</a:t>
            </a:r>
          </a:p>
          <a:p>
            <a:endParaRPr lang="en-US" dirty="0"/>
          </a:p>
          <a:p>
            <a:endParaRPr lang="en-US" dirty="0"/>
          </a:p>
        </p:txBody>
      </p:sp>
      <p:sp>
        <p:nvSpPr>
          <p:cNvPr id="4" name="TextBox 3">
            <a:extLst>
              <a:ext uri="{FF2B5EF4-FFF2-40B4-BE49-F238E27FC236}">
                <a16:creationId xmlns:a16="http://schemas.microsoft.com/office/drawing/2014/main" id="{B5A6CE1B-CAE4-5748-9A1B-9943842F1DC8}"/>
              </a:ext>
            </a:extLst>
          </p:cNvPr>
          <p:cNvSpPr txBox="1"/>
          <p:nvPr/>
        </p:nvSpPr>
        <p:spPr>
          <a:xfrm>
            <a:off x="6852466" y="2884277"/>
            <a:ext cx="3974030" cy="1815882"/>
          </a:xfrm>
          <a:prstGeom prst="rect">
            <a:avLst/>
          </a:prstGeom>
          <a:noFill/>
          <a:ln w="101600">
            <a:solidFill>
              <a:schemeClr val="accent1"/>
            </a:solidFill>
          </a:ln>
        </p:spPr>
        <p:txBody>
          <a:bodyPr wrap="square" rtlCol="0">
            <a:spAutoFit/>
          </a:bodyPr>
          <a:lstStyle/>
          <a:p>
            <a:r>
              <a:rPr lang="en-US" sz="2800" dirty="0"/>
              <a:t>Introduce topic (10)</a:t>
            </a:r>
          </a:p>
          <a:p>
            <a:r>
              <a:rPr lang="en-US" sz="2800" dirty="0"/>
              <a:t>Questions (5)</a:t>
            </a:r>
          </a:p>
          <a:p>
            <a:r>
              <a:rPr lang="en-US" sz="2800" dirty="0"/>
              <a:t>Exercise &amp; Break (15)</a:t>
            </a:r>
          </a:p>
          <a:p>
            <a:r>
              <a:rPr lang="en-US" sz="2800" dirty="0"/>
              <a:t>Review (10)</a:t>
            </a:r>
          </a:p>
        </p:txBody>
      </p:sp>
      <p:cxnSp>
        <p:nvCxnSpPr>
          <p:cNvPr id="6" name="Straight Connector 5">
            <a:extLst>
              <a:ext uri="{FF2B5EF4-FFF2-40B4-BE49-F238E27FC236}">
                <a16:creationId xmlns:a16="http://schemas.microsoft.com/office/drawing/2014/main" id="{178C02C2-19CF-CF4C-8D64-E7C20BEE9BB8}"/>
              </a:ext>
            </a:extLst>
          </p:cNvPr>
          <p:cNvCxnSpPr>
            <a:cxnSpLocks/>
          </p:cNvCxnSpPr>
          <p:nvPr/>
        </p:nvCxnSpPr>
        <p:spPr>
          <a:xfrm>
            <a:off x="3754582" y="1935027"/>
            <a:ext cx="3097885" cy="949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B4A64D-6199-F84B-B2CA-5219D3CB3821}"/>
              </a:ext>
            </a:extLst>
          </p:cNvPr>
          <p:cNvCxnSpPr>
            <a:cxnSpLocks/>
          </p:cNvCxnSpPr>
          <p:nvPr/>
        </p:nvCxnSpPr>
        <p:spPr>
          <a:xfrm>
            <a:off x="3754582" y="1948882"/>
            <a:ext cx="3097885" cy="27512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27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Stacking Layers</a:t>
            </a:r>
          </a:p>
        </p:txBody>
      </p:sp>
      <p:sp>
        <p:nvSpPr>
          <p:cNvPr id="4" name="Oval 3"/>
          <p:cNvSpPr/>
          <p:nvPr/>
        </p:nvSpPr>
        <p:spPr>
          <a:xfrm>
            <a:off x="449644" y="314659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1412212">
            <a:off x="454164" y="3829769"/>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0312" y="4526433"/>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0313" y="21599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483562" y="3199060"/>
                <a:ext cx="41492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83562" y="3199060"/>
                <a:ext cx="414926"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24261" y="3885544"/>
                <a:ext cx="481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24261" y="3885544"/>
                <a:ext cx="48125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77053" y="4581273"/>
                <a:ext cx="3855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77053" y="4581273"/>
                <a:ext cx="385546"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12308" y="223945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12308" y="2239455"/>
                <a:ext cx="315035" cy="276999"/>
              </a:xfrm>
              <a:prstGeom prst="rect">
                <a:avLst/>
              </a:prstGeom>
              <a:blipFill rotWithShape="0">
                <a:blip r:embed="rId6"/>
                <a:stretch>
                  <a:fillRect b="-6522"/>
                </a:stretch>
              </a:blipFill>
            </p:spPr>
            <p:txBody>
              <a:bodyPr/>
              <a:lstStyle/>
              <a:p>
                <a:r>
                  <a:rPr lang="en-US">
                    <a:noFill/>
                  </a:rPr>
                  <a:t> </a:t>
                </a:r>
              </a:p>
            </p:txBody>
          </p:sp>
        </mc:Fallback>
      </mc:AlternateContent>
      <p:cxnSp>
        <p:nvCxnSpPr>
          <p:cNvPr id="18" name="Straight Arrow Connector 17"/>
          <p:cNvCxnSpPr/>
          <p:nvPr/>
        </p:nvCxnSpPr>
        <p:spPr>
          <a:xfrm flipV="1">
            <a:off x="11080362" y="2651784"/>
            <a:ext cx="392982" cy="21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1473344" y="243055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11453465" y="249184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453465" y="2491846"/>
                <a:ext cx="440568" cy="286040"/>
              </a:xfrm>
              <a:prstGeom prst="rect">
                <a:avLst/>
              </a:prstGeom>
              <a:blipFill rotWithShape="0">
                <a:blip r:embed="rId7"/>
                <a:stretch>
                  <a:fillRect t="-21277" r="-44444" b="-19149"/>
                </a:stretch>
              </a:blipFill>
            </p:spPr>
            <p:txBody>
              <a:bodyPr/>
              <a:lstStyle/>
              <a:p>
                <a:r>
                  <a:rPr lang="en-US">
                    <a:noFill/>
                  </a:rPr>
                  <a:t> </a:t>
                </a:r>
              </a:p>
            </p:txBody>
          </p:sp>
        </mc:Fallback>
      </mc:AlternateContent>
      <p:cxnSp>
        <p:nvCxnSpPr>
          <p:cNvPr id="27" name="Straight Arrow Connector 26"/>
          <p:cNvCxnSpPr/>
          <p:nvPr/>
        </p:nvCxnSpPr>
        <p:spPr>
          <a:xfrm>
            <a:off x="11107043" y="3872042"/>
            <a:ext cx="418544"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525587" y="365252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11505708" y="3713816"/>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1505708" y="3713816"/>
                <a:ext cx="440568" cy="286040"/>
              </a:xfrm>
              <a:prstGeom prst="rect">
                <a:avLst/>
              </a:prstGeom>
              <a:blipFill rotWithShape="0">
                <a:blip r:embed="rId8"/>
                <a:stretch>
                  <a:fillRect t="-19149" r="-43836" b="-21277"/>
                </a:stretch>
              </a:blipFill>
            </p:spPr>
            <p:txBody>
              <a:bodyPr/>
              <a:lstStyle/>
              <a:p>
                <a:r>
                  <a:rPr lang="en-US">
                    <a:noFill/>
                  </a:rPr>
                  <a:t> </a:t>
                </a:r>
              </a:p>
            </p:txBody>
          </p:sp>
        </mc:Fallback>
      </mc:AlternateContent>
      <p:cxnSp>
        <p:nvCxnSpPr>
          <p:cNvPr id="36" name="Straight Arrow Connector 35"/>
          <p:cNvCxnSpPr/>
          <p:nvPr/>
        </p:nvCxnSpPr>
        <p:spPr>
          <a:xfrm>
            <a:off x="11184145" y="5134511"/>
            <a:ext cx="391545" cy="1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555811" y="4898754"/>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11555811" y="4946460"/>
                <a:ext cx="440568" cy="286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3</m:t>
                              </m:r>
                            </m:sub>
                          </m:sSub>
                        </m:e>
                      </m:acc>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1555811" y="4946460"/>
                <a:ext cx="440568" cy="286040"/>
              </a:xfrm>
              <a:prstGeom prst="rect">
                <a:avLst/>
              </a:prstGeom>
              <a:blipFill rotWithShape="0">
                <a:blip r:embed="rId9"/>
                <a:stretch>
                  <a:fillRect t="-19149" r="-44444" b="-21277"/>
                </a:stretch>
              </a:blipFill>
            </p:spPr>
            <p:txBody>
              <a:bodyPr/>
              <a:lstStyle/>
              <a:p>
                <a:r>
                  <a:rPr lang="en-US">
                    <a:noFill/>
                  </a:rPr>
                  <a:t> </a:t>
                </a:r>
              </a:p>
            </p:txBody>
          </p:sp>
        </mc:Fallback>
      </mc:AlternateContent>
      <p:sp>
        <p:nvSpPr>
          <p:cNvPr id="51" name="Frame 50"/>
          <p:cNvSpPr/>
          <p:nvPr/>
        </p:nvSpPr>
        <p:spPr>
          <a:xfrm>
            <a:off x="10367450" y="2252955"/>
            <a:ext cx="670119" cy="330290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Rectangle 120"/>
          <p:cNvSpPr/>
          <p:nvPr/>
        </p:nvSpPr>
        <p:spPr>
          <a:xfrm>
            <a:off x="1421472"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2" name="Frame 121"/>
          <p:cNvSpPr/>
          <p:nvPr/>
        </p:nvSpPr>
        <p:spPr>
          <a:xfrm>
            <a:off x="1421472"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3551089" y="3458411"/>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4" name="Frame 123"/>
          <p:cNvSpPr/>
          <p:nvPr/>
        </p:nvSpPr>
        <p:spPr>
          <a:xfrm>
            <a:off x="3551089" y="3588766"/>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Rectangle 124"/>
          <p:cNvSpPr/>
          <p:nvPr/>
        </p:nvSpPr>
        <p:spPr>
          <a:xfrm>
            <a:off x="5631720"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6" name="Frame 125"/>
          <p:cNvSpPr/>
          <p:nvPr/>
        </p:nvSpPr>
        <p:spPr>
          <a:xfrm>
            <a:off x="5631720"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Rectangle 126"/>
          <p:cNvSpPr/>
          <p:nvPr/>
        </p:nvSpPr>
        <p:spPr>
          <a:xfrm>
            <a:off x="7454636"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28" name="Frame 127"/>
          <p:cNvSpPr/>
          <p:nvPr/>
        </p:nvSpPr>
        <p:spPr>
          <a:xfrm>
            <a:off x="7454636"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Rectangle 128"/>
          <p:cNvSpPr/>
          <p:nvPr/>
        </p:nvSpPr>
        <p:spPr>
          <a:xfrm>
            <a:off x="9478618" y="3476000"/>
            <a:ext cx="543739" cy="923330"/>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130" name="Frame 129"/>
          <p:cNvSpPr/>
          <p:nvPr/>
        </p:nvSpPr>
        <p:spPr>
          <a:xfrm>
            <a:off x="9478618" y="3606355"/>
            <a:ext cx="543739" cy="6831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val 130"/>
          <p:cNvSpPr/>
          <p:nvPr/>
        </p:nvSpPr>
        <p:spPr>
          <a:xfrm>
            <a:off x="2726649" y="2159907"/>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TextBox 131"/>
              <p:cNvSpPr txBox="1"/>
              <p:nvPr/>
            </p:nvSpPr>
            <p:spPr>
              <a:xfrm>
                <a:off x="2798644" y="2239455"/>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2798644" y="2239455"/>
                <a:ext cx="315035" cy="276999"/>
              </a:xfrm>
              <a:prstGeom prst="rect">
                <a:avLst/>
              </a:prstGeom>
              <a:blipFill rotWithShape="0">
                <a:blip r:embed="rId6"/>
                <a:stretch>
                  <a:fillRect b="-6522"/>
                </a:stretch>
              </a:blipFill>
            </p:spPr>
            <p:txBody>
              <a:bodyPr/>
              <a:lstStyle/>
              <a:p>
                <a:r>
                  <a:rPr lang="en-US">
                    <a:noFill/>
                  </a:rPr>
                  <a:t> </a:t>
                </a:r>
              </a:p>
            </p:txBody>
          </p:sp>
        </mc:Fallback>
      </mc:AlternateContent>
      <p:sp>
        <p:nvSpPr>
          <p:cNvPr id="133" name="Oval 132"/>
          <p:cNvSpPr/>
          <p:nvPr/>
        </p:nvSpPr>
        <p:spPr>
          <a:xfrm>
            <a:off x="4764213" y="2161291"/>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p:cNvSpPr txBox="1"/>
              <p:nvPr/>
            </p:nvSpPr>
            <p:spPr>
              <a:xfrm>
                <a:off x="4836208" y="2240839"/>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4" name="TextBox 133"/>
              <p:cNvSpPr txBox="1">
                <a:spLocks noRot="1" noChangeAspect="1" noMove="1" noResize="1" noEditPoints="1" noAdjustHandles="1" noChangeArrowheads="1" noChangeShapeType="1" noTextEdit="1"/>
              </p:cNvSpPr>
              <p:nvPr/>
            </p:nvSpPr>
            <p:spPr>
              <a:xfrm>
                <a:off x="4836208" y="2240839"/>
                <a:ext cx="315035" cy="276999"/>
              </a:xfrm>
              <a:prstGeom prst="rect">
                <a:avLst/>
              </a:prstGeom>
              <a:blipFill rotWithShape="0">
                <a:blip r:embed="rId10"/>
                <a:stretch>
                  <a:fillRect b="-6667"/>
                </a:stretch>
              </a:blipFill>
            </p:spPr>
            <p:txBody>
              <a:bodyPr/>
              <a:lstStyle/>
              <a:p>
                <a:r>
                  <a:rPr lang="en-US">
                    <a:noFill/>
                  </a:rPr>
                  <a:t> </a:t>
                </a:r>
              </a:p>
            </p:txBody>
          </p:sp>
        </mc:Fallback>
      </mc:AlternateContent>
      <p:sp>
        <p:nvSpPr>
          <p:cNvPr id="135" name="Oval 134"/>
          <p:cNvSpPr/>
          <p:nvPr/>
        </p:nvSpPr>
        <p:spPr>
          <a:xfrm>
            <a:off x="6881714" y="2154945"/>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6" name="TextBox 135"/>
              <p:cNvSpPr txBox="1"/>
              <p:nvPr/>
            </p:nvSpPr>
            <p:spPr>
              <a:xfrm>
                <a:off x="6953709" y="2234493"/>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953709" y="2234493"/>
                <a:ext cx="315035" cy="276999"/>
              </a:xfrm>
              <a:prstGeom prst="rect">
                <a:avLst/>
              </a:prstGeom>
              <a:blipFill rotWithShape="0">
                <a:blip r:embed="rId11"/>
                <a:stretch>
                  <a:fillRect b="-6667"/>
                </a:stretch>
              </a:blipFill>
            </p:spPr>
            <p:txBody>
              <a:bodyPr/>
              <a:lstStyle/>
              <a:p>
                <a:r>
                  <a:rPr lang="en-US">
                    <a:noFill/>
                  </a:rPr>
                  <a:t> </a:t>
                </a:r>
              </a:p>
            </p:txBody>
          </p:sp>
        </mc:Fallback>
      </mc:AlternateContent>
      <p:sp>
        <p:nvSpPr>
          <p:cNvPr id="137" name="Oval 136"/>
          <p:cNvSpPr/>
          <p:nvPr/>
        </p:nvSpPr>
        <p:spPr>
          <a:xfrm>
            <a:off x="8635530" y="2230768"/>
            <a:ext cx="412955" cy="44245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p:cNvSpPr txBox="1"/>
              <p:nvPr/>
            </p:nvSpPr>
            <p:spPr>
              <a:xfrm>
                <a:off x="8707525" y="2310316"/>
                <a:ext cx="3150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38" name="TextBox 137"/>
              <p:cNvSpPr txBox="1">
                <a:spLocks noRot="1" noChangeAspect="1" noMove="1" noResize="1" noEditPoints="1" noAdjustHandles="1" noChangeArrowheads="1" noChangeShapeType="1" noTextEdit="1"/>
              </p:cNvSpPr>
              <p:nvPr/>
            </p:nvSpPr>
            <p:spPr>
              <a:xfrm>
                <a:off x="8707525" y="2310316"/>
                <a:ext cx="315035" cy="276999"/>
              </a:xfrm>
              <a:prstGeom prst="rect">
                <a:avLst/>
              </a:prstGeom>
              <a:blipFill rotWithShape="0">
                <a:blip r:embed="rId10"/>
                <a:stretch>
                  <a:fillRect b="-6667"/>
                </a:stretch>
              </a:blipFill>
            </p:spPr>
            <p:txBody>
              <a:bodyPr/>
              <a:lstStyle/>
              <a:p>
                <a:r>
                  <a:rPr lang="en-US">
                    <a:noFill/>
                  </a:rPr>
                  <a:t> </a:t>
                </a:r>
              </a:p>
            </p:txBody>
          </p:sp>
        </mc:Fallback>
      </mc:AlternateContent>
      <p:pic>
        <p:nvPicPr>
          <p:cNvPr id="139" name="Picture 1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5158" y="5718170"/>
            <a:ext cx="1728886" cy="1153414"/>
          </a:xfrm>
          <a:prstGeom prst="rect">
            <a:avLst/>
          </a:prstGeom>
        </p:spPr>
      </p:pic>
      <p:cxnSp>
        <p:nvCxnSpPr>
          <p:cNvPr id="141" name="Straight Arrow Connector 140"/>
          <p:cNvCxnSpPr/>
          <p:nvPr/>
        </p:nvCxnSpPr>
        <p:spPr>
          <a:xfrm flipH="1" flipV="1">
            <a:off x="5503928" y="5493570"/>
            <a:ext cx="278818" cy="32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2392710" y="407383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2485117" y="412797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485117" y="4127977"/>
                <a:ext cx="144270" cy="184666"/>
              </a:xfrm>
              <a:prstGeom prst="rect">
                <a:avLst/>
              </a:prstGeom>
              <a:blipFill rotWithShape="0">
                <a:blip r:embed="rId13"/>
                <a:stretch>
                  <a:fillRect l="-39130" r="-43478" b="-36667"/>
                </a:stretch>
              </a:blipFill>
            </p:spPr>
            <p:txBody>
              <a:bodyPr/>
              <a:lstStyle/>
              <a:p>
                <a:r>
                  <a:rPr lang="en-US">
                    <a:noFill/>
                  </a:rPr>
                  <a:t> </a:t>
                </a:r>
              </a:p>
            </p:txBody>
          </p:sp>
        </mc:Fallback>
      </mc:AlternateContent>
      <p:grpSp>
        <p:nvGrpSpPr>
          <p:cNvPr id="149" name="Group 148"/>
          <p:cNvGrpSpPr/>
          <p:nvPr/>
        </p:nvGrpSpPr>
        <p:grpSpPr>
          <a:xfrm>
            <a:off x="2773295" y="4086948"/>
            <a:ext cx="288105" cy="276352"/>
            <a:chOff x="9781110" y="4540757"/>
            <a:chExt cx="906465" cy="938158"/>
          </a:xfrm>
        </p:grpSpPr>
        <p:sp>
          <p:nvSpPr>
            <p:cNvPr id="150" name="Oval 1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p:cNvSpPr/>
          <p:nvPr/>
        </p:nvSpPr>
        <p:spPr>
          <a:xfrm>
            <a:off x="2362894" y="382782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a:endCxn id="152" idx="4"/>
          </p:cNvCxnSpPr>
          <p:nvPr/>
        </p:nvCxnSpPr>
        <p:spPr>
          <a:xfrm flipH="1">
            <a:off x="2727056" y="382558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2388534" y="31440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7" name="TextBox 156"/>
              <p:cNvSpPr txBox="1"/>
              <p:nvPr/>
            </p:nvSpPr>
            <p:spPr>
              <a:xfrm>
                <a:off x="2480941" y="31981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57" name="TextBox 156"/>
              <p:cNvSpPr txBox="1">
                <a:spLocks noRot="1" noChangeAspect="1" noMove="1" noResize="1" noEditPoints="1" noAdjustHandles="1" noChangeArrowheads="1" noChangeShapeType="1" noTextEdit="1"/>
              </p:cNvSpPr>
              <p:nvPr/>
            </p:nvSpPr>
            <p:spPr>
              <a:xfrm>
                <a:off x="2480941" y="3198159"/>
                <a:ext cx="144270" cy="184666"/>
              </a:xfrm>
              <a:prstGeom prst="rect">
                <a:avLst/>
              </a:prstGeom>
              <a:blipFill rotWithShape="0">
                <a:blip r:embed="rId14"/>
                <a:stretch>
                  <a:fillRect l="-37500" t="-3333" r="-37500" b="-36667"/>
                </a:stretch>
              </a:blipFill>
            </p:spPr>
            <p:txBody>
              <a:bodyPr/>
              <a:lstStyle/>
              <a:p>
                <a:r>
                  <a:rPr lang="en-US">
                    <a:noFill/>
                  </a:rPr>
                  <a:t> </a:t>
                </a:r>
              </a:p>
            </p:txBody>
          </p:sp>
        </mc:Fallback>
      </mc:AlternateContent>
      <p:grpSp>
        <p:nvGrpSpPr>
          <p:cNvPr id="158" name="Group 157"/>
          <p:cNvGrpSpPr/>
          <p:nvPr/>
        </p:nvGrpSpPr>
        <p:grpSpPr>
          <a:xfrm>
            <a:off x="2769119" y="3157130"/>
            <a:ext cx="288105" cy="276352"/>
            <a:chOff x="9781110" y="4540757"/>
            <a:chExt cx="906465" cy="938158"/>
          </a:xfrm>
        </p:grpSpPr>
        <p:sp>
          <p:nvSpPr>
            <p:cNvPr id="159" name="Oval 15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2358718" y="28980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flipH="1">
            <a:off x="2722880" y="28957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2383916" y="500859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4" name="TextBox 163"/>
              <p:cNvSpPr txBox="1"/>
              <p:nvPr/>
            </p:nvSpPr>
            <p:spPr>
              <a:xfrm>
                <a:off x="2476323" y="506274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2476323" y="5062745"/>
                <a:ext cx="144270" cy="184666"/>
              </a:xfrm>
              <a:prstGeom prst="rect">
                <a:avLst/>
              </a:prstGeom>
              <a:blipFill rotWithShape="0">
                <a:blip r:embed="rId15"/>
                <a:stretch>
                  <a:fillRect l="-37500" t="-3333" r="-37500" b="-36667"/>
                </a:stretch>
              </a:blipFill>
            </p:spPr>
            <p:txBody>
              <a:bodyPr/>
              <a:lstStyle/>
              <a:p>
                <a:r>
                  <a:rPr lang="en-US">
                    <a:noFill/>
                  </a:rPr>
                  <a:t> </a:t>
                </a:r>
              </a:p>
            </p:txBody>
          </p:sp>
        </mc:Fallback>
      </mc:AlternateContent>
      <p:grpSp>
        <p:nvGrpSpPr>
          <p:cNvPr id="165" name="Group 164"/>
          <p:cNvGrpSpPr/>
          <p:nvPr/>
        </p:nvGrpSpPr>
        <p:grpSpPr>
          <a:xfrm>
            <a:off x="2764501" y="5021716"/>
            <a:ext cx="288105" cy="276352"/>
            <a:chOff x="9781110" y="4540757"/>
            <a:chExt cx="906465" cy="938158"/>
          </a:xfrm>
        </p:grpSpPr>
        <p:sp>
          <p:nvSpPr>
            <p:cNvPr id="166" name="Oval 16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p:cNvSpPr/>
          <p:nvPr/>
        </p:nvSpPr>
        <p:spPr>
          <a:xfrm>
            <a:off x="2354100" y="476259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flipH="1">
            <a:off x="2718262" y="476034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4561720" y="407383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p:cNvSpPr txBox="1"/>
              <p:nvPr/>
            </p:nvSpPr>
            <p:spPr>
              <a:xfrm>
                <a:off x="4654127" y="412797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1" name="TextBox 170"/>
              <p:cNvSpPr txBox="1">
                <a:spLocks noRot="1" noChangeAspect="1" noMove="1" noResize="1" noEditPoints="1" noAdjustHandles="1" noChangeArrowheads="1" noChangeShapeType="1" noTextEdit="1"/>
              </p:cNvSpPr>
              <p:nvPr/>
            </p:nvSpPr>
            <p:spPr>
              <a:xfrm>
                <a:off x="4654127" y="4127977"/>
                <a:ext cx="144270" cy="184666"/>
              </a:xfrm>
              <a:prstGeom prst="rect">
                <a:avLst/>
              </a:prstGeom>
              <a:blipFill rotWithShape="0">
                <a:blip r:embed="rId16"/>
                <a:stretch>
                  <a:fillRect l="-37500" r="-37500" b="-36667"/>
                </a:stretch>
              </a:blipFill>
            </p:spPr>
            <p:txBody>
              <a:bodyPr/>
              <a:lstStyle/>
              <a:p>
                <a:r>
                  <a:rPr lang="en-US">
                    <a:noFill/>
                  </a:rPr>
                  <a:t> </a:t>
                </a:r>
              </a:p>
            </p:txBody>
          </p:sp>
        </mc:Fallback>
      </mc:AlternateContent>
      <p:grpSp>
        <p:nvGrpSpPr>
          <p:cNvPr id="172" name="Group 171"/>
          <p:cNvGrpSpPr/>
          <p:nvPr/>
        </p:nvGrpSpPr>
        <p:grpSpPr>
          <a:xfrm>
            <a:off x="4942305" y="4086948"/>
            <a:ext cx="288105" cy="276352"/>
            <a:chOff x="9781110" y="4540757"/>
            <a:chExt cx="906465" cy="938158"/>
          </a:xfrm>
        </p:grpSpPr>
        <p:sp>
          <p:nvSpPr>
            <p:cNvPr id="173" name="Oval 17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p:cNvSpPr/>
          <p:nvPr/>
        </p:nvSpPr>
        <p:spPr>
          <a:xfrm>
            <a:off x="4531904" y="382782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p:nvPr/>
        </p:nvCxnSpPr>
        <p:spPr>
          <a:xfrm flipH="1">
            <a:off x="4896066" y="382558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557544" y="3144012"/>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extBox 177"/>
              <p:cNvSpPr txBox="1"/>
              <p:nvPr/>
            </p:nvSpPr>
            <p:spPr>
              <a:xfrm>
                <a:off x="4649951" y="3198159"/>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78" name="TextBox 177"/>
              <p:cNvSpPr txBox="1">
                <a:spLocks noRot="1" noChangeAspect="1" noMove="1" noResize="1" noEditPoints="1" noAdjustHandles="1" noChangeArrowheads="1" noChangeShapeType="1" noTextEdit="1"/>
              </p:cNvSpPr>
              <p:nvPr/>
            </p:nvSpPr>
            <p:spPr>
              <a:xfrm>
                <a:off x="4649951" y="3198159"/>
                <a:ext cx="144270" cy="184666"/>
              </a:xfrm>
              <a:prstGeom prst="rect">
                <a:avLst/>
              </a:prstGeom>
              <a:blipFill rotWithShape="0">
                <a:blip r:embed="rId14"/>
                <a:stretch>
                  <a:fillRect l="-39130" t="-3333" r="-43478" b="-36667"/>
                </a:stretch>
              </a:blipFill>
            </p:spPr>
            <p:txBody>
              <a:bodyPr/>
              <a:lstStyle/>
              <a:p>
                <a:r>
                  <a:rPr lang="en-US">
                    <a:noFill/>
                  </a:rPr>
                  <a:t> </a:t>
                </a:r>
              </a:p>
            </p:txBody>
          </p:sp>
        </mc:Fallback>
      </mc:AlternateContent>
      <p:grpSp>
        <p:nvGrpSpPr>
          <p:cNvPr id="179" name="Group 178"/>
          <p:cNvGrpSpPr/>
          <p:nvPr/>
        </p:nvGrpSpPr>
        <p:grpSpPr>
          <a:xfrm>
            <a:off x="4938129" y="3157130"/>
            <a:ext cx="288105" cy="276352"/>
            <a:chOff x="9781110" y="4540757"/>
            <a:chExt cx="906465" cy="938158"/>
          </a:xfrm>
        </p:grpSpPr>
        <p:sp>
          <p:nvSpPr>
            <p:cNvPr id="180" name="Oval 17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Oval 181"/>
          <p:cNvSpPr/>
          <p:nvPr/>
        </p:nvSpPr>
        <p:spPr>
          <a:xfrm>
            <a:off x="4527728" y="2898004"/>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p:nvPr/>
        </p:nvCxnSpPr>
        <p:spPr>
          <a:xfrm flipH="1">
            <a:off x="4891890" y="2895762"/>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4552926" y="500859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TextBox 184"/>
              <p:cNvSpPr txBox="1"/>
              <p:nvPr/>
            </p:nvSpPr>
            <p:spPr>
              <a:xfrm>
                <a:off x="4645333" y="506274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85" name="TextBox 184"/>
              <p:cNvSpPr txBox="1">
                <a:spLocks noRot="1" noChangeAspect="1" noMove="1" noResize="1" noEditPoints="1" noAdjustHandles="1" noChangeArrowheads="1" noChangeShapeType="1" noTextEdit="1"/>
              </p:cNvSpPr>
              <p:nvPr/>
            </p:nvSpPr>
            <p:spPr>
              <a:xfrm>
                <a:off x="4645333" y="5062745"/>
                <a:ext cx="144270" cy="184666"/>
              </a:xfrm>
              <a:prstGeom prst="rect">
                <a:avLst/>
              </a:prstGeom>
              <a:blipFill rotWithShape="0">
                <a:blip r:embed="rId15"/>
                <a:stretch>
                  <a:fillRect l="-37500" t="-3333" r="-37500" b="-36667"/>
                </a:stretch>
              </a:blipFill>
            </p:spPr>
            <p:txBody>
              <a:bodyPr/>
              <a:lstStyle/>
              <a:p>
                <a:r>
                  <a:rPr lang="en-US">
                    <a:noFill/>
                  </a:rPr>
                  <a:t> </a:t>
                </a:r>
              </a:p>
            </p:txBody>
          </p:sp>
        </mc:Fallback>
      </mc:AlternateContent>
      <p:grpSp>
        <p:nvGrpSpPr>
          <p:cNvPr id="186" name="Group 185"/>
          <p:cNvGrpSpPr/>
          <p:nvPr/>
        </p:nvGrpSpPr>
        <p:grpSpPr>
          <a:xfrm>
            <a:off x="4933511" y="5021716"/>
            <a:ext cx="288105" cy="276352"/>
            <a:chOff x="9781110" y="4540757"/>
            <a:chExt cx="906465" cy="938158"/>
          </a:xfrm>
        </p:grpSpPr>
        <p:sp>
          <p:nvSpPr>
            <p:cNvPr id="187" name="Oval 186"/>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p:cNvSpPr/>
          <p:nvPr/>
        </p:nvSpPr>
        <p:spPr>
          <a:xfrm>
            <a:off x="4523110" y="476259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p:nvPr/>
        </p:nvCxnSpPr>
        <p:spPr>
          <a:xfrm flipH="1">
            <a:off x="4887272" y="476034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480480" y="4038339"/>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TextBox 212"/>
              <p:cNvSpPr txBox="1"/>
              <p:nvPr/>
            </p:nvSpPr>
            <p:spPr>
              <a:xfrm>
                <a:off x="6572887" y="4092486"/>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6572887" y="4092486"/>
                <a:ext cx="144270" cy="184666"/>
              </a:xfrm>
              <a:prstGeom prst="rect">
                <a:avLst/>
              </a:prstGeom>
              <a:blipFill rotWithShape="0">
                <a:blip r:embed="rId16"/>
                <a:stretch>
                  <a:fillRect l="-37500" r="-37500" b="-32258"/>
                </a:stretch>
              </a:blipFill>
            </p:spPr>
            <p:txBody>
              <a:bodyPr/>
              <a:lstStyle/>
              <a:p>
                <a:r>
                  <a:rPr lang="en-US">
                    <a:noFill/>
                  </a:rPr>
                  <a:t> </a:t>
                </a:r>
              </a:p>
            </p:txBody>
          </p:sp>
        </mc:Fallback>
      </mc:AlternateContent>
      <p:grpSp>
        <p:nvGrpSpPr>
          <p:cNvPr id="214" name="Group 213"/>
          <p:cNvGrpSpPr/>
          <p:nvPr/>
        </p:nvGrpSpPr>
        <p:grpSpPr>
          <a:xfrm>
            <a:off x="6861065" y="4051457"/>
            <a:ext cx="288105" cy="276352"/>
            <a:chOff x="9781110" y="4540757"/>
            <a:chExt cx="906465" cy="938158"/>
          </a:xfrm>
        </p:grpSpPr>
        <p:sp>
          <p:nvSpPr>
            <p:cNvPr id="215" name="Oval 214"/>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Oval 216"/>
          <p:cNvSpPr/>
          <p:nvPr/>
        </p:nvSpPr>
        <p:spPr>
          <a:xfrm>
            <a:off x="6450664" y="3792331"/>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p:nvPr/>
        </p:nvCxnSpPr>
        <p:spPr>
          <a:xfrm flipH="1">
            <a:off x="6814826" y="3790089"/>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19" name="Oval 218"/>
          <p:cNvSpPr/>
          <p:nvPr/>
        </p:nvSpPr>
        <p:spPr>
          <a:xfrm>
            <a:off x="6476304" y="3108521"/>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0" name="TextBox 219"/>
              <p:cNvSpPr txBox="1"/>
              <p:nvPr/>
            </p:nvSpPr>
            <p:spPr>
              <a:xfrm>
                <a:off x="6568711" y="3162668"/>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568711" y="3162668"/>
                <a:ext cx="144270" cy="184666"/>
              </a:xfrm>
              <a:prstGeom prst="rect">
                <a:avLst/>
              </a:prstGeom>
              <a:blipFill rotWithShape="0">
                <a:blip r:embed="rId17"/>
                <a:stretch>
                  <a:fillRect l="-39130" r="-43478" b="-36667"/>
                </a:stretch>
              </a:blipFill>
            </p:spPr>
            <p:txBody>
              <a:bodyPr/>
              <a:lstStyle/>
              <a:p>
                <a:r>
                  <a:rPr lang="en-US">
                    <a:noFill/>
                  </a:rPr>
                  <a:t> </a:t>
                </a:r>
              </a:p>
            </p:txBody>
          </p:sp>
        </mc:Fallback>
      </mc:AlternateContent>
      <p:grpSp>
        <p:nvGrpSpPr>
          <p:cNvPr id="221" name="Group 220"/>
          <p:cNvGrpSpPr/>
          <p:nvPr/>
        </p:nvGrpSpPr>
        <p:grpSpPr>
          <a:xfrm>
            <a:off x="6856889" y="3121639"/>
            <a:ext cx="288105" cy="276352"/>
            <a:chOff x="9781110" y="4540757"/>
            <a:chExt cx="906465" cy="938158"/>
          </a:xfrm>
        </p:grpSpPr>
        <p:sp>
          <p:nvSpPr>
            <p:cNvPr id="222" name="Oval 221"/>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Oval 223"/>
          <p:cNvSpPr/>
          <p:nvPr/>
        </p:nvSpPr>
        <p:spPr>
          <a:xfrm>
            <a:off x="6446488" y="2862513"/>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p:nvPr/>
        </p:nvCxnSpPr>
        <p:spPr>
          <a:xfrm flipH="1">
            <a:off x="6810650" y="2860271"/>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6471686" y="4973107"/>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TextBox 226"/>
              <p:cNvSpPr txBox="1"/>
              <p:nvPr/>
            </p:nvSpPr>
            <p:spPr>
              <a:xfrm>
                <a:off x="6564093" y="5027254"/>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27" name="TextBox 226"/>
              <p:cNvSpPr txBox="1">
                <a:spLocks noRot="1" noChangeAspect="1" noMove="1" noResize="1" noEditPoints="1" noAdjustHandles="1" noChangeArrowheads="1" noChangeShapeType="1" noTextEdit="1"/>
              </p:cNvSpPr>
              <p:nvPr/>
            </p:nvSpPr>
            <p:spPr>
              <a:xfrm>
                <a:off x="6564093" y="5027254"/>
                <a:ext cx="144270" cy="184666"/>
              </a:xfrm>
              <a:prstGeom prst="rect">
                <a:avLst/>
              </a:prstGeom>
              <a:blipFill rotWithShape="0">
                <a:blip r:embed="rId14"/>
                <a:stretch>
                  <a:fillRect l="-39130" t="-3333" r="-43478" b="-36667"/>
                </a:stretch>
              </a:blipFill>
            </p:spPr>
            <p:txBody>
              <a:bodyPr/>
              <a:lstStyle/>
              <a:p>
                <a:r>
                  <a:rPr lang="en-US">
                    <a:noFill/>
                  </a:rPr>
                  <a:t> </a:t>
                </a:r>
              </a:p>
            </p:txBody>
          </p:sp>
        </mc:Fallback>
      </mc:AlternateContent>
      <p:grpSp>
        <p:nvGrpSpPr>
          <p:cNvPr id="228" name="Group 227"/>
          <p:cNvGrpSpPr/>
          <p:nvPr/>
        </p:nvGrpSpPr>
        <p:grpSpPr>
          <a:xfrm>
            <a:off x="6852271" y="4986225"/>
            <a:ext cx="288105" cy="276352"/>
            <a:chOff x="9781110" y="4540757"/>
            <a:chExt cx="906465" cy="938158"/>
          </a:xfrm>
        </p:grpSpPr>
        <p:sp>
          <p:nvSpPr>
            <p:cNvPr id="229" name="Oval 228"/>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p:cNvSpPr/>
          <p:nvPr/>
        </p:nvSpPr>
        <p:spPr>
          <a:xfrm>
            <a:off x="6441870" y="4727099"/>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flipH="1">
            <a:off x="6806032" y="4724857"/>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8392520" y="4071588"/>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4" name="TextBox 233"/>
              <p:cNvSpPr txBox="1"/>
              <p:nvPr/>
            </p:nvSpPr>
            <p:spPr>
              <a:xfrm>
                <a:off x="8484927" y="4125735"/>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34" name="TextBox 233"/>
              <p:cNvSpPr txBox="1">
                <a:spLocks noRot="1" noChangeAspect="1" noMove="1" noResize="1" noEditPoints="1" noAdjustHandles="1" noChangeArrowheads="1" noChangeShapeType="1" noTextEdit="1"/>
              </p:cNvSpPr>
              <p:nvPr/>
            </p:nvSpPr>
            <p:spPr>
              <a:xfrm>
                <a:off x="8484927" y="4125735"/>
                <a:ext cx="144270" cy="184666"/>
              </a:xfrm>
              <a:prstGeom prst="rect">
                <a:avLst/>
              </a:prstGeom>
              <a:blipFill rotWithShape="0">
                <a:blip r:embed="rId17"/>
                <a:stretch>
                  <a:fillRect l="-37500" r="-37500" b="-36667"/>
                </a:stretch>
              </a:blipFill>
            </p:spPr>
            <p:txBody>
              <a:bodyPr/>
              <a:lstStyle/>
              <a:p>
                <a:r>
                  <a:rPr lang="en-US">
                    <a:noFill/>
                  </a:rPr>
                  <a:t> </a:t>
                </a:r>
              </a:p>
            </p:txBody>
          </p:sp>
        </mc:Fallback>
      </mc:AlternateContent>
      <p:grpSp>
        <p:nvGrpSpPr>
          <p:cNvPr id="235" name="Group 234"/>
          <p:cNvGrpSpPr/>
          <p:nvPr/>
        </p:nvGrpSpPr>
        <p:grpSpPr>
          <a:xfrm>
            <a:off x="8773105" y="4084706"/>
            <a:ext cx="288105" cy="276352"/>
            <a:chOff x="9781110" y="4540757"/>
            <a:chExt cx="906465" cy="938158"/>
          </a:xfrm>
        </p:grpSpPr>
        <p:sp>
          <p:nvSpPr>
            <p:cNvPr id="236" name="Oval 235"/>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Oval 237"/>
          <p:cNvSpPr/>
          <p:nvPr/>
        </p:nvSpPr>
        <p:spPr>
          <a:xfrm>
            <a:off x="8362704" y="3825580"/>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flipH="1">
            <a:off x="8726866" y="3823338"/>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8388344" y="3141770"/>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1" name="TextBox 240"/>
              <p:cNvSpPr txBox="1"/>
              <p:nvPr/>
            </p:nvSpPr>
            <p:spPr>
              <a:xfrm>
                <a:off x="8480751" y="3195917"/>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8480751" y="3195917"/>
                <a:ext cx="144270" cy="184666"/>
              </a:xfrm>
              <a:prstGeom prst="rect">
                <a:avLst/>
              </a:prstGeom>
              <a:blipFill rotWithShape="0">
                <a:blip r:embed="rId16"/>
                <a:stretch>
                  <a:fillRect l="-37500" r="-37500" b="-32258"/>
                </a:stretch>
              </a:blipFill>
            </p:spPr>
            <p:txBody>
              <a:bodyPr/>
              <a:lstStyle/>
              <a:p>
                <a:r>
                  <a:rPr lang="en-US">
                    <a:noFill/>
                  </a:rPr>
                  <a:t> </a:t>
                </a:r>
              </a:p>
            </p:txBody>
          </p:sp>
        </mc:Fallback>
      </mc:AlternateContent>
      <p:grpSp>
        <p:nvGrpSpPr>
          <p:cNvPr id="242" name="Group 241"/>
          <p:cNvGrpSpPr/>
          <p:nvPr/>
        </p:nvGrpSpPr>
        <p:grpSpPr>
          <a:xfrm>
            <a:off x="8768929" y="3154888"/>
            <a:ext cx="288105" cy="276352"/>
            <a:chOff x="9781110" y="4540757"/>
            <a:chExt cx="906465" cy="938158"/>
          </a:xfrm>
        </p:grpSpPr>
        <p:sp>
          <p:nvSpPr>
            <p:cNvPr id="243" name="Oval 242"/>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Oval 244"/>
          <p:cNvSpPr/>
          <p:nvPr/>
        </p:nvSpPr>
        <p:spPr>
          <a:xfrm>
            <a:off x="8358528" y="2895762"/>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p:cNvCxnSpPr/>
          <p:nvPr/>
        </p:nvCxnSpPr>
        <p:spPr>
          <a:xfrm flipH="1">
            <a:off x="8722690" y="2893520"/>
            <a:ext cx="2638" cy="746084"/>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8383726" y="5006356"/>
            <a:ext cx="312529" cy="2795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8" name="TextBox 247"/>
              <p:cNvSpPr txBox="1"/>
              <p:nvPr/>
            </p:nvSpPr>
            <p:spPr>
              <a:xfrm>
                <a:off x="8476133" y="5060503"/>
                <a:ext cx="1442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248" name="TextBox 247"/>
              <p:cNvSpPr txBox="1">
                <a:spLocks noRot="1" noChangeAspect="1" noMove="1" noResize="1" noEditPoints="1" noAdjustHandles="1" noChangeArrowheads="1" noChangeShapeType="1" noTextEdit="1"/>
              </p:cNvSpPr>
              <p:nvPr/>
            </p:nvSpPr>
            <p:spPr>
              <a:xfrm>
                <a:off x="8476133" y="5060503"/>
                <a:ext cx="144270" cy="184666"/>
              </a:xfrm>
              <a:prstGeom prst="rect">
                <a:avLst/>
              </a:prstGeom>
              <a:blipFill rotWithShape="0">
                <a:blip r:embed="rId16"/>
                <a:stretch>
                  <a:fillRect l="-37500" r="-37500" b="-36667"/>
                </a:stretch>
              </a:blipFill>
            </p:spPr>
            <p:txBody>
              <a:bodyPr/>
              <a:lstStyle/>
              <a:p>
                <a:r>
                  <a:rPr lang="en-US">
                    <a:noFill/>
                  </a:rPr>
                  <a:t> </a:t>
                </a:r>
              </a:p>
            </p:txBody>
          </p:sp>
        </mc:Fallback>
      </mc:AlternateContent>
      <p:grpSp>
        <p:nvGrpSpPr>
          <p:cNvPr id="249" name="Group 248"/>
          <p:cNvGrpSpPr/>
          <p:nvPr/>
        </p:nvGrpSpPr>
        <p:grpSpPr>
          <a:xfrm>
            <a:off x="8764311" y="5019474"/>
            <a:ext cx="288105" cy="276352"/>
            <a:chOff x="9781110" y="4540757"/>
            <a:chExt cx="906465" cy="938158"/>
          </a:xfrm>
        </p:grpSpPr>
        <p:sp>
          <p:nvSpPr>
            <p:cNvPr id="250" name="Oval 249"/>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p:cNvSpPr/>
          <p:nvPr/>
        </p:nvSpPr>
        <p:spPr>
          <a:xfrm>
            <a:off x="8353910" y="4760348"/>
            <a:ext cx="728324" cy="74384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flipH="1">
            <a:off x="8718072" y="4758106"/>
            <a:ext cx="2638" cy="7460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377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Fully Connected Network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8021" y="2229644"/>
            <a:ext cx="7891536" cy="3931676"/>
          </a:xfrm>
        </p:spPr>
      </p:pic>
    </p:spTree>
    <p:extLst>
      <p:ext uri="{BB962C8B-B14F-4D97-AF65-F5344CB8AC3E}">
        <p14:creationId xmlns:p14="http://schemas.microsoft.com/office/powerpoint/2010/main" val="208284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 MNIST Example</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58" y="2268679"/>
            <a:ext cx="4295551"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168" y="3555673"/>
            <a:ext cx="1765299" cy="1777349"/>
          </a:xfrm>
          <a:prstGeom prst="rect">
            <a:avLst/>
          </a:prstGeom>
        </p:spPr>
      </p:pic>
      <p:sp>
        <p:nvSpPr>
          <p:cNvPr id="6" name="TextBox 5"/>
          <p:cNvSpPr txBox="1"/>
          <p:nvPr/>
        </p:nvSpPr>
        <p:spPr>
          <a:xfrm>
            <a:off x="838200" y="1610351"/>
            <a:ext cx="5504392" cy="1015663"/>
          </a:xfrm>
          <a:prstGeom prst="rect">
            <a:avLst/>
          </a:prstGeom>
          <a:noFill/>
        </p:spPr>
        <p:txBody>
          <a:bodyPr wrap="none" rtlCol="0">
            <a:spAutoFit/>
          </a:bodyPr>
          <a:lstStyle/>
          <a:p>
            <a:pPr marL="285750" indent="-285750">
              <a:buFont typeface="Arial" charset="0"/>
              <a:buChar char="•"/>
            </a:pPr>
            <a:r>
              <a:rPr lang="en-US" sz="2000" dirty="0"/>
              <a:t>Recognize Hard Written Digits (28x28 grey scale)</a:t>
            </a:r>
          </a:p>
          <a:p>
            <a:pPr marL="742950" lvl="1" indent="-285750">
              <a:buFont typeface="Arial" charset="0"/>
              <a:buChar char="•"/>
            </a:pPr>
            <a:r>
              <a:rPr lang="en-US" sz="2000" dirty="0"/>
              <a:t>60,000 training images</a:t>
            </a:r>
          </a:p>
          <a:p>
            <a:pPr marL="742950" lvl="1" indent="-285750">
              <a:buFont typeface="Arial" charset="0"/>
              <a:buChar char="•"/>
            </a:pPr>
            <a:r>
              <a:rPr lang="en-US" sz="2000" dirty="0"/>
              <a:t>10,000 testing images</a:t>
            </a:r>
          </a:p>
        </p:txBody>
      </p:sp>
    </p:spTree>
    <p:extLst>
      <p:ext uri="{BB962C8B-B14F-4D97-AF65-F5344CB8AC3E}">
        <p14:creationId xmlns:p14="http://schemas.microsoft.com/office/powerpoint/2010/main" val="1463520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MNIST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681298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6 </a:t>
            </a:r>
            <a:r>
              <a:rPr lang="mr-IN" dirty="0"/>
              <a:t>–</a:t>
            </a:r>
            <a:r>
              <a:rPr lang="en-US" dirty="0"/>
              <a:t> Flatten Data and feed into network</a:t>
            </a: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00" y="1825625"/>
            <a:ext cx="9069412" cy="4761442"/>
          </a:xfrm>
          <a:prstGeom prst="rect">
            <a:avLst/>
          </a:prstGeom>
        </p:spPr>
      </p:pic>
    </p:spTree>
    <p:extLst>
      <p:ext uri="{BB962C8B-B14F-4D97-AF65-F5344CB8AC3E}">
        <p14:creationId xmlns:p14="http://schemas.microsoft.com/office/powerpoint/2010/main" val="4085849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5345-4674-8844-B76F-481A60CE800A}"/>
              </a:ext>
            </a:extLst>
          </p:cNvPr>
          <p:cNvSpPr>
            <a:spLocks noGrp="1"/>
          </p:cNvSpPr>
          <p:nvPr>
            <p:ph type="title"/>
          </p:nvPr>
        </p:nvSpPr>
        <p:spPr/>
        <p:txBody>
          <a:bodyPr/>
          <a:lstStyle/>
          <a:p>
            <a:r>
              <a:rPr lang="en-US" dirty="0"/>
              <a:t>Lesson 6 - Training</a:t>
            </a:r>
          </a:p>
        </p:txBody>
      </p:sp>
      <p:sp>
        <p:nvSpPr>
          <p:cNvPr id="4" name="Oval 3">
            <a:extLst>
              <a:ext uri="{FF2B5EF4-FFF2-40B4-BE49-F238E27FC236}">
                <a16:creationId xmlns:a16="http://schemas.microsoft.com/office/drawing/2014/main" id="{6376077A-AA45-6740-A5F4-61A4CF665F37}"/>
              </a:ext>
            </a:extLst>
          </p:cNvPr>
          <p:cNvSpPr/>
          <p:nvPr/>
        </p:nvSpPr>
        <p:spPr>
          <a:xfrm>
            <a:off x="1273674" y="277519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E245DED-79F1-AC44-B74E-BAFA6D5077E3}"/>
              </a:ext>
            </a:extLst>
          </p:cNvPr>
          <p:cNvSpPr/>
          <p:nvPr/>
        </p:nvSpPr>
        <p:spPr>
          <a:xfrm rot="21412212">
            <a:off x="1277458" y="3348586"/>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237969-93EE-7A45-AB3F-EE160A6ECC30}"/>
              </a:ext>
            </a:extLst>
          </p:cNvPr>
          <p:cNvSpPr/>
          <p:nvPr/>
        </p:nvSpPr>
        <p:spPr>
          <a:xfrm>
            <a:off x="1265863" y="2119354"/>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8EE667-BD06-EF4F-BD92-E1DAAB0D2A71}"/>
                  </a:ext>
                </a:extLst>
              </p:cNvPr>
              <p:cNvSpPr txBox="1"/>
              <p:nvPr/>
            </p:nvSpPr>
            <p:spPr>
              <a:xfrm>
                <a:off x="1302068" y="2819234"/>
                <a:ext cx="34733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7C8EE667-BD06-EF4F-BD92-E1DAAB0D2A71}"/>
                  </a:ext>
                </a:extLst>
              </p:cNvPr>
              <p:cNvSpPr txBox="1">
                <a:spLocks noRot="1" noChangeAspect="1" noMove="1" noResize="1" noEditPoints="1" noAdjustHandles="1" noChangeArrowheads="1" noChangeShapeType="1" noTextEdit="1"/>
              </p:cNvSpPr>
              <p:nvPr/>
            </p:nvSpPr>
            <p:spPr>
              <a:xfrm>
                <a:off x="1302068" y="2819234"/>
                <a:ext cx="347339" cy="232484"/>
              </a:xfrm>
              <a:prstGeom prst="rect">
                <a:avLst/>
              </a:prstGeom>
              <a:blipFill>
                <a:blip r:embed="rId3"/>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255496-3A02-C940-B256-A59DFD20CF2F}"/>
                  </a:ext>
                </a:extLst>
              </p:cNvPr>
              <p:cNvSpPr txBox="1"/>
              <p:nvPr/>
            </p:nvSpPr>
            <p:spPr>
              <a:xfrm>
                <a:off x="1252426" y="3395398"/>
                <a:ext cx="402866"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9B255496-3A02-C940-B256-A59DFD20CF2F}"/>
                  </a:ext>
                </a:extLst>
              </p:cNvPr>
              <p:cNvSpPr txBox="1">
                <a:spLocks noRot="1" noChangeAspect="1" noMove="1" noResize="1" noEditPoints="1" noAdjustHandles="1" noChangeArrowheads="1" noChangeShapeType="1" noTextEdit="1"/>
              </p:cNvSpPr>
              <p:nvPr/>
            </p:nvSpPr>
            <p:spPr>
              <a:xfrm>
                <a:off x="1252426" y="3395398"/>
                <a:ext cx="402866" cy="232484"/>
              </a:xfrm>
              <a:prstGeom prst="rect">
                <a:avLst/>
              </a:prstGeom>
              <a:blipFill>
                <a:blip r:embed="rId4"/>
                <a:stretch>
                  <a:fillRect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2F0B02-CBDE-0B47-99E3-4326EFCA0AE4}"/>
                  </a:ext>
                </a:extLst>
              </p:cNvPr>
              <p:cNvSpPr txBox="1"/>
              <p:nvPr/>
            </p:nvSpPr>
            <p:spPr>
              <a:xfrm>
                <a:off x="1326131" y="2186118"/>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11" name="TextBox 10">
                <a:extLst>
                  <a:ext uri="{FF2B5EF4-FFF2-40B4-BE49-F238E27FC236}">
                    <a16:creationId xmlns:a16="http://schemas.microsoft.com/office/drawing/2014/main" id="{CA2F0B02-CBDE-0B47-99E3-4326EFCA0AE4}"/>
                  </a:ext>
                </a:extLst>
              </p:cNvPr>
              <p:cNvSpPr txBox="1">
                <a:spLocks noRot="1" noChangeAspect="1" noMove="1" noResize="1" noEditPoints="1" noAdjustHandles="1" noChangeArrowheads="1" noChangeShapeType="1" noTextEdit="1"/>
              </p:cNvSpPr>
              <p:nvPr/>
            </p:nvSpPr>
            <p:spPr>
              <a:xfrm>
                <a:off x="1326131" y="2186118"/>
                <a:ext cx="263719" cy="232484"/>
              </a:xfrm>
              <a:prstGeom prst="rect">
                <a:avLst/>
              </a:prstGeom>
              <a:blipFill>
                <a:blip r:embed="rId5"/>
                <a:stretch>
                  <a:fillRect r="-4545" b="-26316"/>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34006D7-5779-464F-A496-6A6EFD377CF6}"/>
              </a:ext>
            </a:extLst>
          </p:cNvPr>
          <p:cNvCxnSpPr/>
          <p:nvPr/>
        </p:nvCxnSpPr>
        <p:spPr>
          <a:xfrm flipV="1">
            <a:off x="10172766" y="2532184"/>
            <a:ext cx="328970" cy="179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3C7DCD1-9855-AF4E-AABF-9438CFF22E60}"/>
              </a:ext>
            </a:extLst>
          </p:cNvPr>
          <p:cNvSpPr/>
          <p:nvPr/>
        </p:nvSpPr>
        <p:spPr>
          <a:xfrm>
            <a:off x="10501736" y="234650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E61086-4E5E-5F4D-8A17-BC9957A01CA7}"/>
                  </a:ext>
                </a:extLst>
              </p:cNvPr>
              <p:cNvSpPr txBox="1"/>
              <p:nvPr/>
            </p:nvSpPr>
            <p:spPr>
              <a:xfrm>
                <a:off x="10485095" y="2397949"/>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acc>
                    </m:oMath>
                  </m:oMathPara>
                </a14:m>
                <a:endParaRPr lang="en-US" dirty="0"/>
              </a:p>
            </p:txBody>
          </p:sp>
        </mc:Choice>
        <mc:Fallback xmlns="">
          <p:sp>
            <p:nvSpPr>
              <p:cNvPr id="14" name="TextBox 13">
                <a:extLst>
                  <a:ext uri="{FF2B5EF4-FFF2-40B4-BE49-F238E27FC236}">
                    <a16:creationId xmlns:a16="http://schemas.microsoft.com/office/drawing/2014/main" id="{59E61086-4E5E-5F4D-8A17-BC9957A01CA7}"/>
                  </a:ext>
                </a:extLst>
              </p:cNvPr>
              <p:cNvSpPr txBox="1">
                <a:spLocks noRot="1" noChangeAspect="1" noMove="1" noResize="1" noEditPoints="1" noAdjustHandles="1" noChangeArrowheads="1" noChangeShapeType="1" noTextEdit="1"/>
              </p:cNvSpPr>
              <p:nvPr/>
            </p:nvSpPr>
            <p:spPr>
              <a:xfrm>
                <a:off x="10485095" y="2397949"/>
                <a:ext cx="368804" cy="240072"/>
              </a:xfrm>
              <a:prstGeom prst="rect">
                <a:avLst/>
              </a:prstGeom>
              <a:blipFill>
                <a:blip r:embed="rId6"/>
                <a:stretch>
                  <a:fillRect l="-3333" t="-15000" b="-4000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433B2E1-75E4-9B46-A57D-85F26026F86C}"/>
              </a:ext>
            </a:extLst>
          </p:cNvPr>
          <p:cNvCxnSpPr/>
          <p:nvPr/>
        </p:nvCxnSpPr>
        <p:spPr>
          <a:xfrm>
            <a:off x="10195101" y="3144809"/>
            <a:ext cx="350368" cy="1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9F5E138-4F88-0147-9F3A-D42607511234}"/>
              </a:ext>
            </a:extLst>
          </p:cNvPr>
          <p:cNvSpPr/>
          <p:nvPr/>
        </p:nvSpPr>
        <p:spPr>
          <a:xfrm>
            <a:off x="10545469" y="2960571"/>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20B27-59A8-DA42-828B-5A3DDDB60FE9}"/>
                  </a:ext>
                </a:extLst>
              </p:cNvPr>
              <p:cNvSpPr txBox="1"/>
              <p:nvPr/>
            </p:nvSpPr>
            <p:spPr>
              <a:xfrm>
                <a:off x="10528828" y="3012011"/>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2</m:t>
                              </m:r>
                            </m:sub>
                          </m:sSub>
                        </m:e>
                      </m:acc>
                    </m:oMath>
                  </m:oMathPara>
                </a14:m>
                <a:endParaRPr lang="en-US" dirty="0"/>
              </a:p>
            </p:txBody>
          </p:sp>
        </mc:Choice>
        <mc:Fallback xmlns="">
          <p:sp>
            <p:nvSpPr>
              <p:cNvPr id="17" name="TextBox 16">
                <a:extLst>
                  <a:ext uri="{FF2B5EF4-FFF2-40B4-BE49-F238E27FC236}">
                    <a16:creationId xmlns:a16="http://schemas.microsoft.com/office/drawing/2014/main" id="{AF020B27-59A8-DA42-828B-5A3DDDB60FE9}"/>
                  </a:ext>
                </a:extLst>
              </p:cNvPr>
              <p:cNvSpPr txBox="1">
                <a:spLocks noRot="1" noChangeAspect="1" noMove="1" noResize="1" noEditPoints="1" noAdjustHandles="1" noChangeArrowheads="1" noChangeShapeType="1" noTextEdit="1"/>
              </p:cNvSpPr>
              <p:nvPr/>
            </p:nvSpPr>
            <p:spPr>
              <a:xfrm>
                <a:off x="10528828" y="3012011"/>
                <a:ext cx="368804" cy="240072"/>
              </a:xfrm>
              <a:prstGeom prst="rect">
                <a:avLst/>
              </a:prstGeom>
              <a:blipFill>
                <a:blip r:embed="rId7"/>
                <a:stretch>
                  <a:fillRect t="-15000" b="-40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D157C6D4-D541-CA44-8917-B0C1F35C66D7}"/>
              </a:ext>
            </a:extLst>
          </p:cNvPr>
          <p:cNvCxnSpPr/>
          <p:nvPr/>
        </p:nvCxnSpPr>
        <p:spPr>
          <a:xfrm>
            <a:off x="10259644" y="4615928"/>
            <a:ext cx="327767" cy="1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6BAB2B8-0211-CF49-BD42-6F70629019C4}"/>
              </a:ext>
            </a:extLst>
          </p:cNvPr>
          <p:cNvSpPr/>
          <p:nvPr/>
        </p:nvSpPr>
        <p:spPr>
          <a:xfrm>
            <a:off x="10570770" y="4418058"/>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E94BF9-2C5C-AD47-A719-E501A5CE36CD}"/>
                  </a:ext>
                </a:extLst>
              </p:cNvPr>
              <p:cNvSpPr txBox="1"/>
              <p:nvPr/>
            </p:nvSpPr>
            <p:spPr>
              <a:xfrm>
                <a:off x="10570770" y="4458098"/>
                <a:ext cx="368804" cy="240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panose="02040503050406030204" pitchFamily="18" charset="0"/>
                                </a:rPr>
                                <m:t>10</m:t>
                              </m:r>
                            </m:sub>
                          </m:sSub>
                        </m:e>
                      </m:acc>
                    </m:oMath>
                  </m:oMathPara>
                </a14:m>
                <a:endParaRPr lang="en-US" dirty="0"/>
              </a:p>
            </p:txBody>
          </p:sp>
        </mc:Choice>
        <mc:Fallback xmlns="">
          <p:sp>
            <p:nvSpPr>
              <p:cNvPr id="20" name="TextBox 19">
                <a:extLst>
                  <a:ext uri="{FF2B5EF4-FFF2-40B4-BE49-F238E27FC236}">
                    <a16:creationId xmlns:a16="http://schemas.microsoft.com/office/drawing/2014/main" id="{A8E94BF9-2C5C-AD47-A719-E501A5CE36CD}"/>
                  </a:ext>
                </a:extLst>
              </p:cNvPr>
              <p:cNvSpPr txBox="1">
                <a:spLocks noRot="1" noChangeAspect="1" noMove="1" noResize="1" noEditPoints="1" noAdjustHandles="1" noChangeArrowheads="1" noChangeShapeType="1" noTextEdit="1"/>
              </p:cNvSpPr>
              <p:nvPr/>
            </p:nvSpPr>
            <p:spPr>
              <a:xfrm>
                <a:off x="10570770" y="4458098"/>
                <a:ext cx="368804" cy="240072"/>
              </a:xfrm>
              <a:prstGeom prst="rect">
                <a:avLst/>
              </a:prstGeom>
              <a:blipFill>
                <a:blip r:embed="rId8"/>
                <a:stretch>
                  <a:fillRect l="-13333" t="-10000" r="-6667" b="-40000"/>
                </a:stretch>
              </a:blipFill>
            </p:spPr>
            <p:txBody>
              <a:bodyPr/>
              <a:lstStyle/>
              <a:p>
                <a:r>
                  <a:rPr lang="en-US">
                    <a:noFill/>
                  </a:rPr>
                  <a:t> </a:t>
                </a:r>
              </a:p>
            </p:txBody>
          </p:sp>
        </mc:Fallback>
      </mc:AlternateContent>
      <p:sp>
        <p:nvSpPr>
          <p:cNvPr id="21" name="Frame 20">
            <a:extLst>
              <a:ext uri="{FF2B5EF4-FFF2-40B4-BE49-F238E27FC236}">
                <a16:creationId xmlns:a16="http://schemas.microsoft.com/office/drawing/2014/main" id="{9BCBC5BA-72A6-8B44-BA97-2CAEA61336B4}"/>
              </a:ext>
            </a:extLst>
          </p:cNvPr>
          <p:cNvSpPr/>
          <p:nvPr/>
        </p:nvSpPr>
        <p:spPr>
          <a:xfrm>
            <a:off x="9575980" y="2197448"/>
            <a:ext cx="560964" cy="277211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FCF82F3C-5CEA-DE47-9743-9E155EEC7326}"/>
              </a:ext>
            </a:extLst>
          </p:cNvPr>
          <p:cNvSpPr/>
          <p:nvPr/>
        </p:nvSpPr>
        <p:spPr>
          <a:xfrm>
            <a:off x="2087202"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3" name="Frame 22">
            <a:extLst>
              <a:ext uri="{FF2B5EF4-FFF2-40B4-BE49-F238E27FC236}">
                <a16:creationId xmlns:a16="http://schemas.microsoft.com/office/drawing/2014/main" id="{2B23B1B7-6C23-0C44-AC11-C6BEE72AA90F}"/>
              </a:ext>
            </a:extLst>
          </p:cNvPr>
          <p:cNvSpPr/>
          <p:nvPr/>
        </p:nvSpPr>
        <p:spPr>
          <a:xfrm>
            <a:off x="2087202"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20E89BAB-790A-B542-A847-A5DEA5609C74}"/>
              </a:ext>
            </a:extLst>
          </p:cNvPr>
          <p:cNvSpPr/>
          <p:nvPr/>
        </p:nvSpPr>
        <p:spPr>
          <a:xfrm>
            <a:off x="3869928" y="3209183"/>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5" name="Frame 24">
            <a:extLst>
              <a:ext uri="{FF2B5EF4-FFF2-40B4-BE49-F238E27FC236}">
                <a16:creationId xmlns:a16="http://schemas.microsoft.com/office/drawing/2014/main" id="{101A9A78-BFF4-3A4D-9596-61A4CCD74BC0}"/>
              </a:ext>
            </a:extLst>
          </p:cNvPr>
          <p:cNvSpPr/>
          <p:nvPr/>
        </p:nvSpPr>
        <p:spPr>
          <a:xfrm>
            <a:off x="3869928" y="3318590"/>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C3E7B871-313F-AE41-8E00-F3F96F30BB9B}"/>
              </a:ext>
            </a:extLst>
          </p:cNvPr>
          <p:cNvSpPr/>
          <p:nvPr/>
        </p:nvSpPr>
        <p:spPr>
          <a:xfrm>
            <a:off x="5611648"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7" name="Frame 26">
            <a:extLst>
              <a:ext uri="{FF2B5EF4-FFF2-40B4-BE49-F238E27FC236}">
                <a16:creationId xmlns:a16="http://schemas.microsoft.com/office/drawing/2014/main" id="{4C1AF395-EE74-1146-80D8-8E296BE81BE0}"/>
              </a:ext>
            </a:extLst>
          </p:cNvPr>
          <p:cNvSpPr/>
          <p:nvPr/>
        </p:nvSpPr>
        <p:spPr>
          <a:xfrm>
            <a:off x="5611648"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6484AF20-CA3E-B94C-952D-7AB897E30947}"/>
              </a:ext>
            </a:extLst>
          </p:cNvPr>
          <p:cNvSpPr/>
          <p:nvPr/>
        </p:nvSpPr>
        <p:spPr>
          <a:xfrm>
            <a:off x="7137631"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29" name="Frame 28">
            <a:extLst>
              <a:ext uri="{FF2B5EF4-FFF2-40B4-BE49-F238E27FC236}">
                <a16:creationId xmlns:a16="http://schemas.microsoft.com/office/drawing/2014/main" id="{89652A2D-25AE-4E49-9A94-617B41703E06}"/>
              </a:ext>
            </a:extLst>
          </p:cNvPr>
          <p:cNvSpPr/>
          <p:nvPr/>
        </p:nvSpPr>
        <p:spPr>
          <a:xfrm>
            <a:off x="7137631"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0426444-D80A-B345-9EDD-B3D9FB02631A}"/>
              </a:ext>
            </a:extLst>
          </p:cNvPr>
          <p:cNvSpPr/>
          <p:nvPr/>
        </p:nvSpPr>
        <p:spPr>
          <a:xfrm>
            <a:off x="8831928" y="3223946"/>
            <a:ext cx="455170" cy="774948"/>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dirty="0">
              <a:ln w="0"/>
              <a:effectLst>
                <a:outerShdw blurRad="38100" dist="19050" dir="2700000" algn="tl" rotWithShape="0">
                  <a:schemeClr val="dk1">
                    <a:alpha val="40000"/>
                  </a:schemeClr>
                </a:outerShdw>
              </a:effectLst>
            </a:endParaRPr>
          </a:p>
        </p:txBody>
      </p:sp>
      <p:sp>
        <p:nvSpPr>
          <p:cNvPr id="31" name="Frame 30">
            <a:extLst>
              <a:ext uri="{FF2B5EF4-FFF2-40B4-BE49-F238E27FC236}">
                <a16:creationId xmlns:a16="http://schemas.microsoft.com/office/drawing/2014/main" id="{58CC1F96-99B1-F542-AD3C-2DC42A433D25}"/>
              </a:ext>
            </a:extLst>
          </p:cNvPr>
          <p:cNvSpPr/>
          <p:nvPr/>
        </p:nvSpPr>
        <p:spPr>
          <a:xfrm>
            <a:off x="8831928" y="3333352"/>
            <a:ext cx="455170" cy="5733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949EB3B5-CA21-7E4B-A1D2-B7DCDC40B00D}"/>
              </a:ext>
            </a:extLst>
          </p:cNvPr>
          <p:cNvSpPr/>
          <p:nvPr/>
        </p:nvSpPr>
        <p:spPr>
          <a:xfrm>
            <a:off x="3179780" y="2119354"/>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75AE22-80DE-C048-BB84-FB622920C2FD}"/>
                  </a:ext>
                </a:extLst>
              </p:cNvPr>
              <p:cNvSpPr txBox="1"/>
              <p:nvPr/>
            </p:nvSpPr>
            <p:spPr>
              <a:xfrm>
                <a:off x="3240048" y="2186118"/>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3" name="TextBox 32">
                <a:extLst>
                  <a:ext uri="{FF2B5EF4-FFF2-40B4-BE49-F238E27FC236}">
                    <a16:creationId xmlns:a16="http://schemas.microsoft.com/office/drawing/2014/main" id="{E475AE22-80DE-C048-BB84-FB622920C2FD}"/>
                  </a:ext>
                </a:extLst>
              </p:cNvPr>
              <p:cNvSpPr txBox="1">
                <a:spLocks noRot="1" noChangeAspect="1" noMove="1" noResize="1" noEditPoints="1" noAdjustHandles="1" noChangeArrowheads="1" noChangeShapeType="1" noTextEdit="1"/>
              </p:cNvSpPr>
              <p:nvPr/>
            </p:nvSpPr>
            <p:spPr>
              <a:xfrm>
                <a:off x="3240048" y="2186118"/>
                <a:ext cx="263719" cy="232484"/>
              </a:xfrm>
              <a:prstGeom prst="rect">
                <a:avLst/>
              </a:prstGeom>
              <a:blipFill>
                <a:blip r:embed="rId9"/>
                <a:stretch>
                  <a:fillRect b="-26316"/>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61162ADD-D26C-014B-80FF-257AA8E2AD4D}"/>
              </a:ext>
            </a:extLst>
          </p:cNvPr>
          <p:cNvSpPr/>
          <p:nvPr/>
        </p:nvSpPr>
        <p:spPr>
          <a:xfrm>
            <a:off x="4885448" y="2120515"/>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A483E6A-AC25-6C47-AC36-E087A014F304}"/>
                  </a:ext>
                </a:extLst>
              </p:cNvPr>
              <p:cNvSpPr txBox="1"/>
              <p:nvPr/>
            </p:nvSpPr>
            <p:spPr>
              <a:xfrm>
                <a:off x="4945716" y="2187280"/>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5" name="TextBox 34">
                <a:extLst>
                  <a:ext uri="{FF2B5EF4-FFF2-40B4-BE49-F238E27FC236}">
                    <a16:creationId xmlns:a16="http://schemas.microsoft.com/office/drawing/2014/main" id="{FA483E6A-AC25-6C47-AC36-E087A014F304}"/>
                  </a:ext>
                </a:extLst>
              </p:cNvPr>
              <p:cNvSpPr txBox="1">
                <a:spLocks noRot="1" noChangeAspect="1" noMove="1" noResize="1" noEditPoints="1" noAdjustHandles="1" noChangeArrowheads="1" noChangeShapeType="1" noTextEdit="1"/>
              </p:cNvSpPr>
              <p:nvPr/>
            </p:nvSpPr>
            <p:spPr>
              <a:xfrm>
                <a:off x="4945716" y="2187280"/>
                <a:ext cx="263719" cy="232484"/>
              </a:xfrm>
              <a:prstGeom prst="rect">
                <a:avLst/>
              </a:prstGeom>
              <a:blipFill>
                <a:blip r:embed="rId10"/>
                <a:stretch>
                  <a:fillRect b="-20000"/>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8A2FDA13-FDC5-0047-9A37-B0F1D00097AD}"/>
              </a:ext>
            </a:extLst>
          </p:cNvPr>
          <p:cNvSpPr/>
          <p:nvPr/>
        </p:nvSpPr>
        <p:spPr>
          <a:xfrm>
            <a:off x="6658031" y="2115189"/>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1740CA8-8E5B-0B44-A7FA-E9AF506A512E}"/>
                  </a:ext>
                </a:extLst>
              </p:cNvPr>
              <p:cNvSpPr txBox="1"/>
              <p:nvPr/>
            </p:nvSpPr>
            <p:spPr>
              <a:xfrm>
                <a:off x="6718299" y="2181953"/>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7" name="TextBox 36">
                <a:extLst>
                  <a:ext uri="{FF2B5EF4-FFF2-40B4-BE49-F238E27FC236}">
                    <a16:creationId xmlns:a16="http://schemas.microsoft.com/office/drawing/2014/main" id="{A1740CA8-8E5B-0B44-A7FA-E9AF506A512E}"/>
                  </a:ext>
                </a:extLst>
              </p:cNvPr>
              <p:cNvSpPr txBox="1">
                <a:spLocks noRot="1" noChangeAspect="1" noMove="1" noResize="1" noEditPoints="1" noAdjustHandles="1" noChangeArrowheads="1" noChangeShapeType="1" noTextEdit="1"/>
              </p:cNvSpPr>
              <p:nvPr/>
            </p:nvSpPr>
            <p:spPr>
              <a:xfrm>
                <a:off x="6718299" y="2181953"/>
                <a:ext cx="263719" cy="232484"/>
              </a:xfrm>
              <a:prstGeom prst="rect">
                <a:avLst/>
              </a:prstGeom>
              <a:blipFill>
                <a:blip r:embed="rId11"/>
                <a:stretch>
                  <a:fillRect b="-21053"/>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4BE4A5E9-B44F-2744-A656-236E42B40141}"/>
              </a:ext>
            </a:extLst>
          </p:cNvPr>
          <p:cNvSpPr/>
          <p:nvPr/>
        </p:nvSpPr>
        <p:spPr>
          <a:xfrm>
            <a:off x="8126170" y="2178827"/>
            <a:ext cx="345689" cy="37134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0555337-BAFC-744A-985A-1D3C740BC6D7}"/>
                  </a:ext>
                </a:extLst>
              </p:cNvPr>
              <p:cNvSpPr txBox="1"/>
              <p:nvPr/>
            </p:nvSpPr>
            <p:spPr>
              <a:xfrm>
                <a:off x="8186438" y="2245591"/>
                <a:ext cx="263719" cy="232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xmlns="">
          <p:sp>
            <p:nvSpPr>
              <p:cNvPr id="39" name="TextBox 38">
                <a:extLst>
                  <a:ext uri="{FF2B5EF4-FFF2-40B4-BE49-F238E27FC236}">
                    <a16:creationId xmlns:a16="http://schemas.microsoft.com/office/drawing/2014/main" id="{20555337-BAFC-744A-985A-1D3C740BC6D7}"/>
                  </a:ext>
                </a:extLst>
              </p:cNvPr>
              <p:cNvSpPr txBox="1">
                <a:spLocks noRot="1" noChangeAspect="1" noMove="1" noResize="1" noEditPoints="1" noAdjustHandles="1" noChangeArrowheads="1" noChangeShapeType="1" noTextEdit="1"/>
              </p:cNvSpPr>
              <p:nvPr/>
            </p:nvSpPr>
            <p:spPr>
              <a:xfrm>
                <a:off x="8186438" y="2245591"/>
                <a:ext cx="263719" cy="232484"/>
              </a:xfrm>
              <a:prstGeom prst="rect">
                <a:avLst/>
              </a:prstGeom>
              <a:blipFill>
                <a:blip r:embed="rId12"/>
                <a:stretch>
                  <a:fillRect l="-4762" r="-4762" b="-2631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291B16-A977-2344-B6AB-F7FC1D66C334}"/>
              </a:ext>
            </a:extLst>
          </p:cNvPr>
          <p:cNvSpPr/>
          <p:nvPr/>
        </p:nvSpPr>
        <p:spPr>
          <a:xfrm>
            <a:off x="2900236" y="372570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2AEAB1B-6879-3C45-99C1-197FD44E6697}"/>
                  </a:ext>
                </a:extLst>
              </p:cNvPr>
              <p:cNvSpPr txBox="1"/>
              <p:nvPr/>
            </p:nvSpPr>
            <p:spPr>
              <a:xfrm>
                <a:off x="2977591" y="377114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2" name="TextBox 41">
                <a:extLst>
                  <a:ext uri="{FF2B5EF4-FFF2-40B4-BE49-F238E27FC236}">
                    <a16:creationId xmlns:a16="http://schemas.microsoft.com/office/drawing/2014/main" id="{F2AEAB1B-6879-3C45-99C1-197FD44E6697}"/>
                  </a:ext>
                </a:extLst>
              </p:cNvPr>
              <p:cNvSpPr txBox="1">
                <a:spLocks noRot="1" noChangeAspect="1" noMove="1" noResize="1" noEditPoints="1" noAdjustHandles="1" noChangeArrowheads="1" noChangeShapeType="1" noTextEdit="1"/>
              </p:cNvSpPr>
              <p:nvPr/>
            </p:nvSpPr>
            <p:spPr>
              <a:xfrm>
                <a:off x="2977591" y="3771148"/>
                <a:ext cx="120770" cy="154990"/>
              </a:xfrm>
              <a:prstGeom prst="rect">
                <a:avLst/>
              </a:prstGeom>
              <a:blipFill>
                <a:blip r:embed="rId13"/>
                <a:stretch>
                  <a:fillRect l="-36364" r="-45455" b="-53846"/>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405E4D9F-BDEA-5248-B3DA-A50BD65B59F2}"/>
              </a:ext>
            </a:extLst>
          </p:cNvPr>
          <p:cNvGrpSpPr/>
          <p:nvPr/>
        </p:nvGrpSpPr>
        <p:grpSpPr>
          <a:xfrm>
            <a:off x="3218828" y="3736712"/>
            <a:ext cx="241176" cy="231941"/>
            <a:chOff x="9781110" y="4540757"/>
            <a:chExt cx="906465" cy="938158"/>
          </a:xfrm>
        </p:grpSpPr>
        <p:sp>
          <p:nvSpPr>
            <p:cNvPr id="44" name="Oval 43">
              <a:extLst>
                <a:ext uri="{FF2B5EF4-FFF2-40B4-BE49-F238E27FC236}">
                  <a16:creationId xmlns:a16="http://schemas.microsoft.com/office/drawing/2014/main" id="{51A14EAE-A4FF-D847-BDFD-06D853060398}"/>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8377B4ED-C4BB-BA4F-B945-AEE9398F019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Oval 45">
            <a:extLst>
              <a:ext uri="{FF2B5EF4-FFF2-40B4-BE49-F238E27FC236}">
                <a16:creationId xmlns:a16="http://schemas.microsoft.com/office/drawing/2014/main" id="{ED1811ED-865E-1B4F-A070-8AF72A48163D}"/>
              </a:ext>
            </a:extLst>
          </p:cNvPr>
          <p:cNvSpPr/>
          <p:nvPr/>
        </p:nvSpPr>
        <p:spPr>
          <a:xfrm>
            <a:off x="2875277" y="351922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71EC2F1-C84F-7248-84A7-878290978FE2}"/>
              </a:ext>
            </a:extLst>
          </p:cNvPr>
          <p:cNvCxnSpPr>
            <a:endCxn id="46" idx="4"/>
          </p:cNvCxnSpPr>
          <p:nvPr/>
        </p:nvCxnSpPr>
        <p:spPr>
          <a:xfrm flipH="1">
            <a:off x="3180121" y="351734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C38F2B0-5B84-5642-8584-977099CCEF99}"/>
              </a:ext>
            </a:extLst>
          </p:cNvPr>
          <p:cNvSpPr/>
          <p:nvPr/>
        </p:nvSpPr>
        <p:spPr>
          <a:xfrm>
            <a:off x="2896741" y="294531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EA8F7E0-843F-6F49-9A31-50F8F840A985}"/>
                  </a:ext>
                </a:extLst>
              </p:cNvPr>
              <p:cNvSpPr txBox="1"/>
              <p:nvPr/>
            </p:nvSpPr>
            <p:spPr>
              <a:xfrm>
                <a:off x="2974096" y="299075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49" name="TextBox 48">
                <a:extLst>
                  <a:ext uri="{FF2B5EF4-FFF2-40B4-BE49-F238E27FC236}">
                    <a16:creationId xmlns:a16="http://schemas.microsoft.com/office/drawing/2014/main" id="{5EA8F7E0-843F-6F49-9A31-50F8F840A985}"/>
                  </a:ext>
                </a:extLst>
              </p:cNvPr>
              <p:cNvSpPr txBox="1">
                <a:spLocks noRot="1" noChangeAspect="1" noMove="1" noResize="1" noEditPoints="1" noAdjustHandles="1" noChangeArrowheads="1" noChangeShapeType="1" noTextEdit="1"/>
              </p:cNvSpPr>
              <p:nvPr/>
            </p:nvSpPr>
            <p:spPr>
              <a:xfrm>
                <a:off x="2974096" y="2990755"/>
                <a:ext cx="120770" cy="154990"/>
              </a:xfrm>
              <a:prstGeom prst="rect">
                <a:avLst/>
              </a:prstGeom>
              <a:blipFill>
                <a:blip r:embed="rId14"/>
                <a:stretch>
                  <a:fillRect l="-45455" r="-45455" b="-50000"/>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55A99885-EF9F-3C4B-A328-B057468AC01F}"/>
              </a:ext>
            </a:extLst>
          </p:cNvPr>
          <p:cNvGrpSpPr/>
          <p:nvPr/>
        </p:nvGrpSpPr>
        <p:grpSpPr>
          <a:xfrm>
            <a:off x="3215333" y="2956319"/>
            <a:ext cx="241176" cy="231941"/>
            <a:chOff x="9781110" y="4540757"/>
            <a:chExt cx="906465" cy="938158"/>
          </a:xfrm>
        </p:grpSpPr>
        <p:sp>
          <p:nvSpPr>
            <p:cNvPr id="51" name="Oval 50">
              <a:extLst>
                <a:ext uri="{FF2B5EF4-FFF2-40B4-BE49-F238E27FC236}">
                  <a16:creationId xmlns:a16="http://schemas.microsoft.com/office/drawing/2014/main" id="{000B7CB0-D590-4B4D-91B8-FF94D5F4C237}"/>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EAB439AC-0F8A-7648-8966-033428BED6A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52">
            <a:extLst>
              <a:ext uri="{FF2B5EF4-FFF2-40B4-BE49-F238E27FC236}">
                <a16:creationId xmlns:a16="http://schemas.microsoft.com/office/drawing/2014/main" id="{1E2E491A-1345-024D-964B-26C44E3C49D5}"/>
              </a:ext>
            </a:extLst>
          </p:cNvPr>
          <p:cNvSpPr/>
          <p:nvPr/>
        </p:nvSpPr>
        <p:spPr>
          <a:xfrm>
            <a:off x="2871781" y="273883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F84C83B-C0F2-264F-8B30-954DDC304022}"/>
              </a:ext>
            </a:extLst>
          </p:cNvPr>
          <p:cNvCxnSpPr/>
          <p:nvPr/>
        </p:nvCxnSpPr>
        <p:spPr>
          <a:xfrm flipH="1">
            <a:off x="3176625" y="2736954"/>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718423B-BA60-EA47-8B25-98B8BFA8F0D9}"/>
              </a:ext>
            </a:extLst>
          </p:cNvPr>
          <p:cNvSpPr/>
          <p:nvPr/>
        </p:nvSpPr>
        <p:spPr>
          <a:xfrm>
            <a:off x="2892875" y="451025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BE8F8D-1DF5-6E4A-AC16-5B0D74F9874E}"/>
                  </a:ext>
                </a:extLst>
              </p:cNvPr>
              <p:cNvSpPr txBox="1"/>
              <p:nvPr/>
            </p:nvSpPr>
            <p:spPr>
              <a:xfrm>
                <a:off x="2970230" y="455569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56" name="TextBox 55">
                <a:extLst>
                  <a:ext uri="{FF2B5EF4-FFF2-40B4-BE49-F238E27FC236}">
                    <a16:creationId xmlns:a16="http://schemas.microsoft.com/office/drawing/2014/main" id="{ADBE8F8D-1DF5-6E4A-AC16-5B0D74F9874E}"/>
                  </a:ext>
                </a:extLst>
              </p:cNvPr>
              <p:cNvSpPr txBox="1">
                <a:spLocks noRot="1" noChangeAspect="1" noMove="1" noResize="1" noEditPoints="1" noAdjustHandles="1" noChangeArrowheads="1" noChangeShapeType="1" noTextEdit="1"/>
              </p:cNvSpPr>
              <p:nvPr/>
            </p:nvSpPr>
            <p:spPr>
              <a:xfrm>
                <a:off x="2970230" y="4555695"/>
                <a:ext cx="120770" cy="154990"/>
              </a:xfrm>
              <a:prstGeom prst="rect">
                <a:avLst/>
              </a:prstGeom>
              <a:blipFill>
                <a:blip r:embed="rId15"/>
                <a:stretch>
                  <a:fillRect l="-50000" r="-50000" b="-53846"/>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3D9A3526-97B8-F04D-AF4A-5DB280C1C5E3}"/>
              </a:ext>
            </a:extLst>
          </p:cNvPr>
          <p:cNvGrpSpPr/>
          <p:nvPr/>
        </p:nvGrpSpPr>
        <p:grpSpPr>
          <a:xfrm>
            <a:off x="3211467" y="4521260"/>
            <a:ext cx="241176" cy="231941"/>
            <a:chOff x="9781110" y="4540757"/>
            <a:chExt cx="906465" cy="938158"/>
          </a:xfrm>
        </p:grpSpPr>
        <p:sp>
          <p:nvSpPr>
            <p:cNvPr id="58" name="Oval 57">
              <a:extLst>
                <a:ext uri="{FF2B5EF4-FFF2-40B4-BE49-F238E27FC236}">
                  <a16:creationId xmlns:a16="http://schemas.microsoft.com/office/drawing/2014/main" id="{1D6D9E0B-6B21-9942-9C44-4EDB6E958F1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8300A65F-5225-DA4A-9B11-EA765A297371}"/>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Oval 59">
            <a:extLst>
              <a:ext uri="{FF2B5EF4-FFF2-40B4-BE49-F238E27FC236}">
                <a16:creationId xmlns:a16="http://schemas.microsoft.com/office/drawing/2014/main" id="{B00C35B0-9468-FD46-822C-37DDC633DA11}"/>
              </a:ext>
            </a:extLst>
          </p:cNvPr>
          <p:cNvSpPr/>
          <p:nvPr/>
        </p:nvSpPr>
        <p:spPr>
          <a:xfrm>
            <a:off x="2867916" y="430377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73CF5BD-4E30-244E-8A1C-7EC64A1F6F8D}"/>
              </a:ext>
            </a:extLst>
          </p:cNvPr>
          <p:cNvCxnSpPr/>
          <p:nvPr/>
        </p:nvCxnSpPr>
        <p:spPr>
          <a:xfrm flipH="1">
            <a:off x="3172760" y="430189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A0109124-C611-CB49-B529-8C3AC41CAF4B}"/>
              </a:ext>
            </a:extLst>
          </p:cNvPr>
          <p:cNvSpPr/>
          <p:nvPr/>
        </p:nvSpPr>
        <p:spPr>
          <a:xfrm>
            <a:off x="4715939" y="372570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4933B8E-B339-DF4B-8AA2-8AE09FA634D7}"/>
                  </a:ext>
                </a:extLst>
              </p:cNvPr>
              <p:cNvSpPr txBox="1"/>
              <p:nvPr/>
            </p:nvSpPr>
            <p:spPr>
              <a:xfrm>
                <a:off x="4793294" y="377114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63" name="TextBox 62">
                <a:extLst>
                  <a:ext uri="{FF2B5EF4-FFF2-40B4-BE49-F238E27FC236}">
                    <a16:creationId xmlns:a16="http://schemas.microsoft.com/office/drawing/2014/main" id="{34933B8E-B339-DF4B-8AA2-8AE09FA634D7}"/>
                  </a:ext>
                </a:extLst>
              </p:cNvPr>
              <p:cNvSpPr txBox="1">
                <a:spLocks noRot="1" noChangeAspect="1" noMove="1" noResize="1" noEditPoints="1" noAdjustHandles="1" noChangeArrowheads="1" noChangeShapeType="1" noTextEdit="1"/>
              </p:cNvSpPr>
              <p:nvPr/>
            </p:nvSpPr>
            <p:spPr>
              <a:xfrm>
                <a:off x="4793294" y="3771148"/>
                <a:ext cx="120770" cy="154990"/>
              </a:xfrm>
              <a:prstGeom prst="rect">
                <a:avLst/>
              </a:prstGeom>
              <a:blipFill>
                <a:blip r:embed="rId13"/>
                <a:stretch>
                  <a:fillRect l="-36364" r="-45455" b="-53846"/>
                </a:stretch>
              </a:blipFill>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3886EC1A-AB24-F143-88AA-2FC7994D07AB}"/>
              </a:ext>
            </a:extLst>
          </p:cNvPr>
          <p:cNvGrpSpPr/>
          <p:nvPr/>
        </p:nvGrpSpPr>
        <p:grpSpPr>
          <a:xfrm>
            <a:off x="5034531" y="3736712"/>
            <a:ext cx="241176" cy="231941"/>
            <a:chOff x="9781110" y="4540757"/>
            <a:chExt cx="906465" cy="938158"/>
          </a:xfrm>
        </p:grpSpPr>
        <p:sp>
          <p:nvSpPr>
            <p:cNvPr id="65" name="Oval 64">
              <a:extLst>
                <a:ext uri="{FF2B5EF4-FFF2-40B4-BE49-F238E27FC236}">
                  <a16:creationId xmlns:a16="http://schemas.microsoft.com/office/drawing/2014/main" id="{A1135CC4-C2FE-3647-8F2E-064AB78B718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28C71FE2-166C-E647-8A89-47705B3749F3}"/>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a:extLst>
              <a:ext uri="{FF2B5EF4-FFF2-40B4-BE49-F238E27FC236}">
                <a16:creationId xmlns:a16="http://schemas.microsoft.com/office/drawing/2014/main" id="{E1188E2C-F000-F54A-AAB3-8D3F139F4683}"/>
              </a:ext>
            </a:extLst>
          </p:cNvPr>
          <p:cNvSpPr/>
          <p:nvPr/>
        </p:nvSpPr>
        <p:spPr>
          <a:xfrm>
            <a:off x="4690979" y="351922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1C7880CB-36FD-2C49-9E67-EA0FA45AE73E}"/>
              </a:ext>
            </a:extLst>
          </p:cNvPr>
          <p:cNvCxnSpPr/>
          <p:nvPr/>
        </p:nvCxnSpPr>
        <p:spPr>
          <a:xfrm flipH="1">
            <a:off x="4995823" y="351734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69D4F0B-3326-704F-80D2-5CB717F15AF7}"/>
              </a:ext>
            </a:extLst>
          </p:cNvPr>
          <p:cNvSpPr/>
          <p:nvPr/>
        </p:nvSpPr>
        <p:spPr>
          <a:xfrm>
            <a:off x="4712443" y="294531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7D0CEBB-2A84-8144-886B-4FB19FF90ED0}"/>
                  </a:ext>
                </a:extLst>
              </p:cNvPr>
              <p:cNvSpPr txBox="1"/>
              <p:nvPr/>
            </p:nvSpPr>
            <p:spPr>
              <a:xfrm>
                <a:off x="4789798" y="299075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0" name="TextBox 69">
                <a:extLst>
                  <a:ext uri="{FF2B5EF4-FFF2-40B4-BE49-F238E27FC236}">
                    <a16:creationId xmlns:a16="http://schemas.microsoft.com/office/drawing/2014/main" id="{C7D0CEBB-2A84-8144-886B-4FB19FF90ED0}"/>
                  </a:ext>
                </a:extLst>
              </p:cNvPr>
              <p:cNvSpPr txBox="1">
                <a:spLocks noRot="1" noChangeAspect="1" noMove="1" noResize="1" noEditPoints="1" noAdjustHandles="1" noChangeArrowheads="1" noChangeShapeType="1" noTextEdit="1"/>
              </p:cNvSpPr>
              <p:nvPr/>
            </p:nvSpPr>
            <p:spPr>
              <a:xfrm>
                <a:off x="4789798" y="2990755"/>
                <a:ext cx="120770" cy="154990"/>
              </a:xfrm>
              <a:prstGeom prst="rect">
                <a:avLst/>
              </a:prstGeom>
              <a:blipFill>
                <a:blip r:embed="rId16"/>
                <a:stretch>
                  <a:fillRect l="-36364" r="-36364" b="-50000"/>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B609F7C0-6F87-A544-93C3-80E684A0F027}"/>
              </a:ext>
            </a:extLst>
          </p:cNvPr>
          <p:cNvGrpSpPr/>
          <p:nvPr/>
        </p:nvGrpSpPr>
        <p:grpSpPr>
          <a:xfrm>
            <a:off x="5031035" y="2956319"/>
            <a:ext cx="241176" cy="231941"/>
            <a:chOff x="9781110" y="4540757"/>
            <a:chExt cx="906465" cy="938158"/>
          </a:xfrm>
        </p:grpSpPr>
        <p:sp>
          <p:nvSpPr>
            <p:cNvPr id="72" name="Oval 71">
              <a:extLst>
                <a:ext uri="{FF2B5EF4-FFF2-40B4-BE49-F238E27FC236}">
                  <a16:creationId xmlns:a16="http://schemas.microsoft.com/office/drawing/2014/main" id="{CFC82DDA-6597-6446-BBA4-41BA812E0D5B}"/>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6D8F426F-48AB-D945-AD9E-27A5A1637C88}"/>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Oval 73">
            <a:extLst>
              <a:ext uri="{FF2B5EF4-FFF2-40B4-BE49-F238E27FC236}">
                <a16:creationId xmlns:a16="http://schemas.microsoft.com/office/drawing/2014/main" id="{539EF324-5BB9-4E40-8F17-249B597E064A}"/>
              </a:ext>
            </a:extLst>
          </p:cNvPr>
          <p:cNvSpPr/>
          <p:nvPr/>
        </p:nvSpPr>
        <p:spPr>
          <a:xfrm>
            <a:off x="4687484" y="273883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EC4FF76E-8CEB-2041-BD26-B6424096E7BF}"/>
              </a:ext>
            </a:extLst>
          </p:cNvPr>
          <p:cNvCxnSpPr/>
          <p:nvPr/>
        </p:nvCxnSpPr>
        <p:spPr>
          <a:xfrm flipH="1">
            <a:off x="4992328" y="2736954"/>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993968E5-A32A-8242-AE13-F15549CC55FE}"/>
              </a:ext>
            </a:extLst>
          </p:cNvPr>
          <p:cNvSpPr/>
          <p:nvPr/>
        </p:nvSpPr>
        <p:spPr>
          <a:xfrm>
            <a:off x="4708577" y="4510250"/>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AF71597-9BAB-C246-8674-B82CEB84A570}"/>
                  </a:ext>
                </a:extLst>
              </p:cNvPr>
              <p:cNvSpPr txBox="1"/>
              <p:nvPr/>
            </p:nvSpPr>
            <p:spPr>
              <a:xfrm>
                <a:off x="4785932" y="4555695"/>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77" name="TextBox 76">
                <a:extLst>
                  <a:ext uri="{FF2B5EF4-FFF2-40B4-BE49-F238E27FC236}">
                    <a16:creationId xmlns:a16="http://schemas.microsoft.com/office/drawing/2014/main" id="{EAF71597-9BAB-C246-8674-B82CEB84A570}"/>
                  </a:ext>
                </a:extLst>
              </p:cNvPr>
              <p:cNvSpPr txBox="1">
                <a:spLocks noRot="1" noChangeAspect="1" noMove="1" noResize="1" noEditPoints="1" noAdjustHandles="1" noChangeArrowheads="1" noChangeShapeType="1" noTextEdit="1"/>
              </p:cNvSpPr>
              <p:nvPr/>
            </p:nvSpPr>
            <p:spPr>
              <a:xfrm>
                <a:off x="4785932" y="4555695"/>
                <a:ext cx="120770" cy="154990"/>
              </a:xfrm>
              <a:prstGeom prst="rect">
                <a:avLst/>
              </a:prstGeom>
              <a:blipFill>
                <a:blip r:embed="rId15"/>
                <a:stretch>
                  <a:fillRect l="-50000" r="-50000" b="-53846"/>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36F45BF0-E73A-3C41-BBCA-10731E00B182}"/>
              </a:ext>
            </a:extLst>
          </p:cNvPr>
          <p:cNvGrpSpPr/>
          <p:nvPr/>
        </p:nvGrpSpPr>
        <p:grpSpPr>
          <a:xfrm>
            <a:off x="5027169" y="4521260"/>
            <a:ext cx="241176" cy="231941"/>
            <a:chOff x="9781110" y="4540757"/>
            <a:chExt cx="906465" cy="938158"/>
          </a:xfrm>
        </p:grpSpPr>
        <p:sp>
          <p:nvSpPr>
            <p:cNvPr id="79" name="Oval 78">
              <a:extLst>
                <a:ext uri="{FF2B5EF4-FFF2-40B4-BE49-F238E27FC236}">
                  <a16:creationId xmlns:a16="http://schemas.microsoft.com/office/drawing/2014/main" id="{9CB7AA14-34E1-544F-B1E0-294E9FA2EC2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EB565E7D-3F7D-3948-8FDF-F4E4E10CD1CA}"/>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Oval 80">
            <a:extLst>
              <a:ext uri="{FF2B5EF4-FFF2-40B4-BE49-F238E27FC236}">
                <a16:creationId xmlns:a16="http://schemas.microsoft.com/office/drawing/2014/main" id="{13114DB8-D0CF-294A-B0D4-8CCB3A79AA97}"/>
              </a:ext>
            </a:extLst>
          </p:cNvPr>
          <p:cNvSpPr/>
          <p:nvPr/>
        </p:nvSpPr>
        <p:spPr>
          <a:xfrm>
            <a:off x="4683618" y="4303776"/>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A6470F44-7C72-2646-9A5B-5B31DDFE7D1A}"/>
              </a:ext>
            </a:extLst>
          </p:cNvPr>
          <p:cNvCxnSpPr/>
          <p:nvPr/>
        </p:nvCxnSpPr>
        <p:spPr>
          <a:xfrm flipH="1">
            <a:off x="4988462" y="430189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60574CB-6D04-7F4E-B2EF-CF973A1FE596}"/>
              </a:ext>
            </a:extLst>
          </p:cNvPr>
          <p:cNvSpPr/>
          <p:nvPr/>
        </p:nvSpPr>
        <p:spPr>
          <a:xfrm>
            <a:off x="6322154" y="3695915"/>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EE98BB74-ECD0-104C-85E1-79D676C5F04A}"/>
                  </a:ext>
                </a:extLst>
              </p:cNvPr>
              <p:cNvSpPr txBox="1"/>
              <p:nvPr/>
            </p:nvSpPr>
            <p:spPr>
              <a:xfrm>
                <a:off x="6399509" y="3741360"/>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84" name="TextBox 83">
                <a:extLst>
                  <a:ext uri="{FF2B5EF4-FFF2-40B4-BE49-F238E27FC236}">
                    <a16:creationId xmlns:a16="http://schemas.microsoft.com/office/drawing/2014/main" id="{EE98BB74-ECD0-104C-85E1-79D676C5F04A}"/>
                  </a:ext>
                </a:extLst>
              </p:cNvPr>
              <p:cNvSpPr txBox="1">
                <a:spLocks noRot="1" noChangeAspect="1" noMove="1" noResize="1" noEditPoints="1" noAdjustHandles="1" noChangeArrowheads="1" noChangeShapeType="1" noTextEdit="1"/>
              </p:cNvSpPr>
              <p:nvPr/>
            </p:nvSpPr>
            <p:spPr>
              <a:xfrm>
                <a:off x="6399509" y="3741360"/>
                <a:ext cx="120770" cy="154990"/>
              </a:xfrm>
              <a:prstGeom prst="rect">
                <a:avLst/>
              </a:prstGeom>
              <a:blipFill>
                <a:blip r:embed="rId15"/>
                <a:stretch>
                  <a:fillRect l="-66667" r="-55556" b="-53846"/>
                </a:stretch>
              </a:blipFill>
            </p:spPr>
            <p:txBody>
              <a:bodyPr/>
              <a:lstStyle/>
              <a:p>
                <a:r>
                  <a:rPr lang="en-US">
                    <a:noFill/>
                  </a:rPr>
                  <a:t> </a:t>
                </a:r>
              </a:p>
            </p:txBody>
          </p:sp>
        </mc:Fallback>
      </mc:AlternateContent>
      <p:grpSp>
        <p:nvGrpSpPr>
          <p:cNvPr id="85" name="Group 84">
            <a:extLst>
              <a:ext uri="{FF2B5EF4-FFF2-40B4-BE49-F238E27FC236}">
                <a16:creationId xmlns:a16="http://schemas.microsoft.com/office/drawing/2014/main" id="{70715844-2232-024A-A6A7-B2D805DF716B}"/>
              </a:ext>
            </a:extLst>
          </p:cNvPr>
          <p:cNvGrpSpPr/>
          <p:nvPr/>
        </p:nvGrpSpPr>
        <p:grpSpPr>
          <a:xfrm>
            <a:off x="6640746" y="3706925"/>
            <a:ext cx="241176" cy="231941"/>
            <a:chOff x="9781110" y="4540757"/>
            <a:chExt cx="906465" cy="938158"/>
          </a:xfrm>
        </p:grpSpPr>
        <p:sp>
          <p:nvSpPr>
            <p:cNvPr id="86" name="Oval 85">
              <a:extLst>
                <a:ext uri="{FF2B5EF4-FFF2-40B4-BE49-F238E27FC236}">
                  <a16:creationId xmlns:a16="http://schemas.microsoft.com/office/drawing/2014/main" id="{D2AC2356-9CD5-204E-933C-6C5FBEB94639}"/>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a:extLst>
                <a:ext uri="{FF2B5EF4-FFF2-40B4-BE49-F238E27FC236}">
                  <a16:creationId xmlns:a16="http://schemas.microsoft.com/office/drawing/2014/main" id="{0AC4BD01-66FD-D249-9B76-B1668397C224}"/>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Oval 87">
            <a:extLst>
              <a:ext uri="{FF2B5EF4-FFF2-40B4-BE49-F238E27FC236}">
                <a16:creationId xmlns:a16="http://schemas.microsoft.com/office/drawing/2014/main" id="{C6F9EE3F-CF3C-C140-A9CC-6D8F0168DD82}"/>
              </a:ext>
            </a:extLst>
          </p:cNvPr>
          <p:cNvSpPr/>
          <p:nvPr/>
        </p:nvSpPr>
        <p:spPr>
          <a:xfrm>
            <a:off x="6297195" y="3489441"/>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9F14089-C5B6-7B42-ACC8-2E6393D8E5B1}"/>
              </a:ext>
            </a:extLst>
          </p:cNvPr>
          <p:cNvCxnSpPr/>
          <p:nvPr/>
        </p:nvCxnSpPr>
        <p:spPr>
          <a:xfrm flipH="1">
            <a:off x="6602039" y="3487560"/>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82BC263-1896-9645-BCAB-8BF1F280F582}"/>
              </a:ext>
            </a:extLst>
          </p:cNvPr>
          <p:cNvSpPr/>
          <p:nvPr/>
        </p:nvSpPr>
        <p:spPr>
          <a:xfrm>
            <a:off x="6318658" y="2915522"/>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52B7966C-FBB7-574E-8C1E-953378CA3DBC}"/>
                  </a:ext>
                </a:extLst>
              </p:cNvPr>
              <p:cNvSpPr txBox="1"/>
              <p:nvPr/>
            </p:nvSpPr>
            <p:spPr>
              <a:xfrm>
                <a:off x="6396013" y="2960967"/>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1" name="TextBox 90">
                <a:extLst>
                  <a:ext uri="{FF2B5EF4-FFF2-40B4-BE49-F238E27FC236}">
                    <a16:creationId xmlns:a16="http://schemas.microsoft.com/office/drawing/2014/main" id="{52B7966C-FBB7-574E-8C1E-953378CA3DBC}"/>
                  </a:ext>
                </a:extLst>
              </p:cNvPr>
              <p:cNvSpPr txBox="1">
                <a:spLocks noRot="1" noChangeAspect="1" noMove="1" noResize="1" noEditPoints="1" noAdjustHandles="1" noChangeArrowheads="1" noChangeShapeType="1" noTextEdit="1"/>
              </p:cNvSpPr>
              <p:nvPr/>
            </p:nvSpPr>
            <p:spPr>
              <a:xfrm>
                <a:off x="6396013" y="2960967"/>
                <a:ext cx="120770" cy="154990"/>
              </a:xfrm>
              <a:prstGeom prst="rect">
                <a:avLst/>
              </a:prstGeom>
              <a:blipFill>
                <a:blip r:embed="rId17"/>
                <a:stretch>
                  <a:fillRect l="-66667" r="-55556" b="-538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7CCD367C-F4D6-E841-89E9-D596408C47C7}"/>
              </a:ext>
            </a:extLst>
          </p:cNvPr>
          <p:cNvGrpSpPr/>
          <p:nvPr/>
        </p:nvGrpSpPr>
        <p:grpSpPr>
          <a:xfrm>
            <a:off x="6637250" y="2926532"/>
            <a:ext cx="241176" cy="231941"/>
            <a:chOff x="9781110" y="4540757"/>
            <a:chExt cx="906465" cy="938158"/>
          </a:xfrm>
        </p:grpSpPr>
        <p:sp>
          <p:nvSpPr>
            <p:cNvPr id="93" name="Oval 92">
              <a:extLst>
                <a:ext uri="{FF2B5EF4-FFF2-40B4-BE49-F238E27FC236}">
                  <a16:creationId xmlns:a16="http://schemas.microsoft.com/office/drawing/2014/main" id="{08D173C2-BB2C-DB41-B41A-183A4ABC583A}"/>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9BC922D3-A620-F24E-AF44-CA3C2A91BAE2}"/>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F228E30F-D988-E740-9279-5652477D2DF7}"/>
              </a:ext>
            </a:extLst>
          </p:cNvPr>
          <p:cNvSpPr/>
          <p:nvPr/>
        </p:nvSpPr>
        <p:spPr>
          <a:xfrm>
            <a:off x="6293699" y="2709048"/>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24159C87-B309-5447-A26C-84ECEC55C381}"/>
              </a:ext>
            </a:extLst>
          </p:cNvPr>
          <p:cNvCxnSpPr/>
          <p:nvPr/>
        </p:nvCxnSpPr>
        <p:spPr>
          <a:xfrm flipH="1">
            <a:off x="6598543" y="270716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386BFEF7-6FCF-424F-B346-B1170CD9DB14}"/>
              </a:ext>
            </a:extLst>
          </p:cNvPr>
          <p:cNvSpPr/>
          <p:nvPr/>
        </p:nvSpPr>
        <p:spPr>
          <a:xfrm>
            <a:off x="6314792" y="4480463"/>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C267458-2A0A-434A-B55B-2A969C4DFE2E}"/>
                  </a:ext>
                </a:extLst>
              </p:cNvPr>
              <p:cNvSpPr txBox="1"/>
              <p:nvPr/>
            </p:nvSpPr>
            <p:spPr>
              <a:xfrm>
                <a:off x="6392147" y="4525908"/>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98" name="TextBox 97">
                <a:extLst>
                  <a:ext uri="{FF2B5EF4-FFF2-40B4-BE49-F238E27FC236}">
                    <a16:creationId xmlns:a16="http://schemas.microsoft.com/office/drawing/2014/main" id="{8C267458-2A0A-434A-B55B-2A969C4DFE2E}"/>
                  </a:ext>
                </a:extLst>
              </p:cNvPr>
              <p:cNvSpPr txBox="1">
                <a:spLocks noRot="1" noChangeAspect="1" noMove="1" noResize="1" noEditPoints="1" noAdjustHandles="1" noChangeArrowheads="1" noChangeShapeType="1" noTextEdit="1"/>
              </p:cNvSpPr>
              <p:nvPr/>
            </p:nvSpPr>
            <p:spPr>
              <a:xfrm>
                <a:off x="6392147" y="4525908"/>
                <a:ext cx="120770" cy="154990"/>
              </a:xfrm>
              <a:prstGeom prst="rect">
                <a:avLst/>
              </a:prstGeom>
              <a:blipFill>
                <a:blip r:embed="rId18"/>
                <a:stretch>
                  <a:fillRect l="-36364" r="-36364" b="-500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A504C97C-B683-6040-B570-6452B2DC656C}"/>
              </a:ext>
            </a:extLst>
          </p:cNvPr>
          <p:cNvGrpSpPr/>
          <p:nvPr/>
        </p:nvGrpSpPr>
        <p:grpSpPr>
          <a:xfrm>
            <a:off x="6633384" y="4491472"/>
            <a:ext cx="241176" cy="231941"/>
            <a:chOff x="9781110" y="4540757"/>
            <a:chExt cx="906465" cy="938158"/>
          </a:xfrm>
        </p:grpSpPr>
        <p:sp>
          <p:nvSpPr>
            <p:cNvPr id="100" name="Oval 99">
              <a:extLst>
                <a:ext uri="{FF2B5EF4-FFF2-40B4-BE49-F238E27FC236}">
                  <a16:creationId xmlns:a16="http://schemas.microsoft.com/office/drawing/2014/main" id="{AEE53E71-84CD-364D-A00B-BC0655DE27F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C5ADC4AC-68FC-6B4F-B82C-8167AF71BC4E}"/>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Oval 101">
            <a:extLst>
              <a:ext uri="{FF2B5EF4-FFF2-40B4-BE49-F238E27FC236}">
                <a16:creationId xmlns:a16="http://schemas.microsoft.com/office/drawing/2014/main" id="{D55DF596-3EE1-9748-98F9-E1B089720D99}"/>
              </a:ext>
            </a:extLst>
          </p:cNvPr>
          <p:cNvSpPr/>
          <p:nvPr/>
        </p:nvSpPr>
        <p:spPr>
          <a:xfrm>
            <a:off x="6289833" y="4273989"/>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3123D836-9F81-9B46-8D08-87C4A7E58A01}"/>
              </a:ext>
            </a:extLst>
          </p:cNvPr>
          <p:cNvCxnSpPr/>
          <p:nvPr/>
        </p:nvCxnSpPr>
        <p:spPr>
          <a:xfrm flipH="1">
            <a:off x="6594677" y="4272107"/>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693EEBC8-85D5-D140-8946-F1B8F20EB530}"/>
              </a:ext>
            </a:extLst>
          </p:cNvPr>
          <p:cNvSpPr/>
          <p:nvPr/>
        </p:nvSpPr>
        <p:spPr>
          <a:xfrm>
            <a:off x="7922744" y="3723821"/>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3F64CD8-3493-C541-B3C4-113FBF3A582B}"/>
                  </a:ext>
                </a:extLst>
              </p:cNvPr>
              <p:cNvSpPr txBox="1"/>
              <p:nvPr/>
            </p:nvSpPr>
            <p:spPr>
              <a:xfrm>
                <a:off x="8000099" y="3769266"/>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05" name="TextBox 104">
                <a:extLst>
                  <a:ext uri="{FF2B5EF4-FFF2-40B4-BE49-F238E27FC236}">
                    <a16:creationId xmlns:a16="http://schemas.microsoft.com/office/drawing/2014/main" id="{23F64CD8-3493-C541-B3C4-113FBF3A582B}"/>
                  </a:ext>
                </a:extLst>
              </p:cNvPr>
              <p:cNvSpPr txBox="1">
                <a:spLocks noRot="1" noChangeAspect="1" noMove="1" noResize="1" noEditPoints="1" noAdjustHandles="1" noChangeArrowheads="1" noChangeShapeType="1" noTextEdit="1"/>
              </p:cNvSpPr>
              <p:nvPr/>
            </p:nvSpPr>
            <p:spPr>
              <a:xfrm>
                <a:off x="8000099" y="3769266"/>
                <a:ext cx="120770" cy="154990"/>
              </a:xfrm>
              <a:prstGeom prst="rect">
                <a:avLst/>
              </a:prstGeom>
              <a:blipFill>
                <a:blip r:embed="rId19"/>
                <a:stretch>
                  <a:fillRect l="-50000" r="-50000" b="-5384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8CB18B00-2BEC-134A-AD51-26A0B6E516C4}"/>
              </a:ext>
            </a:extLst>
          </p:cNvPr>
          <p:cNvGrpSpPr/>
          <p:nvPr/>
        </p:nvGrpSpPr>
        <p:grpSpPr>
          <a:xfrm>
            <a:off x="8241336" y="3734831"/>
            <a:ext cx="241176" cy="231941"/>
            <a:chOff x="9781110" y="4540757"/>
            <a:chExt cx="906465" cy="938158"/>
          </a:xfrm>
        </p:grpSpPr>
        <p:sp>
          <p:nvSpPr>
            <p:cNvPr id="107" name="Oval 106">
              <a:extLst>
                <a:ext uri="{FF2B5EF4-FFF2-40B4-BE49-F238E27FC236}">
                  <a16:creationId xmlns:a16="http://schemas.microsoft.com/office/drawing/2014/main" id="{DC51B68F-C09A-E64B-A2C5-A7525F3D3A60}"/>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FAEEFAD1-0616-834E-8EA4-177AF01F4E67}"/>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BC6D2E22-CBC7-B148-A2D3-F1C483A01DF9}"/>
              </a:ext>
            </a:extLst>
          </p:cNvPr>
          <p:cNvSpPr/>
          <p:nvPr/>
        </p:nvSpPr>
        <p:spPr>
          <a:xfrm>
            <a:off x="7897784" y="3517347"/>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DD887110-176D-4144-9844-C0130E5B57F0}"/>
              </a:ext>
            </a:extLst>
          </p:cNvPr>
          <p:cNvCxnSpPr/>
          <p:nvPr/>
        </p:nvCxnSpPr>
        <p:spPr>
          <a:xfrm flipH="1">
            <a:off x="8202628" y="3515465"/>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D1F471EC-3AAA-FA45-AB0B-35873D068C34}"/>
              </a:ext>
            </a:extLst>
          </p:cNvPr>
          <p:cNvSpPr/>
          <p:nvPr/>
        </p:nvSpPr>
        <p:spPr>
          <a:xfrm>
            <a:off x="7919248" y="2943428"/>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0D4E1CC-A563-4B45-B59C-2314EAF62D6B}"/>
                  </a:ext>
                </a:extLst>
              </p:cNvPr>
              <p:cNvSpPr txBox="1"/>
              <p:nvPr/>
            </p:nvSpPr>
            <p:spPr>
              <a:xfrm>
                <a:off x="7996603" y="2988873"/>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12" name="TextBox 111">
                <a:extLst>
                  <a:ext uri="{FF2B5EF4-FFF2-40B4-BE49-F238E27FC236}">
                    <a16:creationId xmlns:a16="http://schemas.microsoft.com/office/drawing/2014/main" id="{00D4E1CC-A563-4B45-B59C-2314EAF62D6B}"/>
                  </a:ext>
                </a:extLst>
              </p:cNvPr>
              <p:cNvSpPr txBox="1">
                <a:spLocks noRot="1" noChangeAspect="1" noMove="1" noResize="1" noEditPoints="1" noAdjustHandles="1" noChangeArrowheads="1" noChangeShapeType="1" noTextEdit="1"/>
              </p:cNvSpPr>
              <p:nvPr/>
            </p:nvSpPr>
            <p:spPr>
              <a:xfrm>
                <a:off x="7996603" y="2988873"/>
                <a:ext cx="120770" cy="154990"/>
              </a:xfrm>
              <a:prstGeom prst="rect">
                <a:avLst/>
              </a:prstGeom>
              <a:blipFill>
                <a:blip r:embed="rId20"/>
                <a:stretch>
                  <a:fillRect l="-50000" r="-50000" b="-42857"/>
                </a:stretch>
              </a:blipFill>
            </p:spPr>
            <p:txBody>
              <a:bodyPr/>
              <a:lstStyle/>
              <a:p>
                <a:r>
                  <a:rPr lang="en-US">
                    <a:noFill/>
                  </a:rPr>
                  <a:t> </a:t>
                </a:r>
              </a:p>
            </p:txBody>
          </p:sp>
        </mc:Fallback>
      </mc:AlternateContent>
      <p:grpSp>
        <p:nvGrpSpPr>
          <p:cNvPr id="113" name="Group 112">
            <a:extLst>
              <a:ext uri="{FF2B5EF4-FFF2-40B4-BE49-F238E27FC236}">
                <a16:creationId xmlns:a16="http://schemas.microsoft.com/office/drawing/2014/main" id="{72C8AC4F-8D8F-7E4B-ADA3-E977BDA864C3}"/>
              </a:ext>
            </a:extLst>
          </p:cNvPr>
          <p:cNvGrpSpPr/>
          <p:nvPr/>
        </p:nvGrpSpPr>
        <p:grpSpPr>
          <a:xfrm>
            <a:off x="8237840" y="2954438"/>
            <a:ext cx="241176" cy="231941"/>
            <a:chOff x="9781110" y="4540757"/>
            <a:chExt cx="906465" cy="938158"/>
          </a:xfrm>
        </p:grpSpPr>
        <p:sp>
          <p:nvSpPr>
            <p:cNvPr id="114" name="Oval 113">
              <a:extLst>
                <a:ext uri="{FF2B5EF4-FFF2-40B4-BE49-F238E27FC236}">
                  <a16:creationId xmlns:a16="http://schemas.microsoft.com/office/drawing/2014/main" id="{43F5E0A6-DEFA-C04C-94BA-1413849DEFC7}"/>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470E78AB-0769-8A44-812D-E4DBA829C35B}"/>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Oval 115">
            <a:extLst>
              <a:ext uri="{FF2B5EF4-FFF2-40B4-BE49-F238E27FC236}">
                <a16:creationId xmlns:a16="http://schemas.microsoft.com/office/drawing/2014/main" id="{80B6269D-394C-1649-8AA5-F6F529C490FE}"/>
              </a:ext>
            </a:extLst>
          </p:cNvPr>
          <p:cNvSpPr/>
          <p:nvPr/>
        </p:nvSpPr>
        <p:spPr>
          <a:xfrm>
            <a:off x="7894289" y="2736954"/>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2CB419D-BC7A-5147-9829-D00F0177228E}"/>
              </a:ext>
            </a:extLst>
          </p:cNvPr>
          <p:cNvCxnSpPr/>
          <p:nvPr/>
        </p:nvCxnSpPr>
        <p:spPr>
          <a:xfrm flipH="1">
            <a:off x="8199133" y="2735072"/>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B9C5D05B-17DD-C044-B41B-406861E67EDE}"/>
              </a:ext>
            </a:extLst>
          </p:cNvPr>
          <p:cNvSpPr/>
          <p:nvPr/>
        </p:nvSpPr>
        <p:spPr>
          <a:xfrm>
            <a:off x="7915382" y="4508368"/>
            <a:ext cx="261621" cy="23460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76C72195-C17A-9342-B1B1-238D6B645FA0}"/>
                  </a:ext>
                </a:extLst>
              </p:cNvPr>
              <p:cNvSpPr txBox="1"/>
              <p:nvPr/>
            </p:nvSpPr>
            <p:spPr>
              <a:xfrm>
                <a:off x="7992737" y="4553814"/>
                <a:ext cx="120770" cy="15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m:t>
                      </m:r>
                    </m:oMath>
                  </m:oMathPara>
                </a14:m>
                <a:endParaRPr lang="en-US" sz="1200" dirty="0"/>
              </a:p>
            </p:txBody>
          </p:sp>
        </mc:Choice>
        <mc:Fallback xmlns="">
          <p:sp>
            <p:nvSpPr>
              <p:cNvPr id="119" name="TextBox 118">
                <a:extLst>
                  <a:ext uri="{FF2B5EF4-FFF2-40B4-BE49-F238E27FC236}">
                    <a16:creationId xmlns:a16="http://schemas.microsoft.com/office/drawing/2014/main" id="{76C72195-C17A-9342-B1B1-238D6B645FA0}"/>
                  </a:ext>
                </a:extLst>
              </p:cNvPr>
              <p:cNvSpPr txBox="1">
                <a:spLocks noRot="1" noChangeAspect="1" noMove="1" noResize="1" noEditPoints="1" noAdjustHandles="1" noChangeArrowheads="1" noChangeShapeType="1" noTextEdit="1"/>
              </p:cNvSpPr>
              <p:nvPr/>
            </p:nvSpPr>
            <p:spPr>
              <a:xfrm>
                <a:off x="7992737" y="4553814"/>
                <a:ext cx="120770" cy="154990"/>
              </a:xfrm>
              <a:prstGeom prst="rect">
                <a:avLst/>
              </a:prstGeom>
              <a:blipFill>
                <a:blip r:embed="rId21"/>
                <a:stretch>
                  <a:fillRect l="-36364" r="-45455" b="-53846"/>
                </a:stretch>
              </a:blipFill>
            </p:spPr>
            <p:txBody>
              <a:bodyPr/>
              <a:lstStyle/>
              <a:p>
                <a:r>
                  <a:rPr lang="en-US">
                    <a:noFill/>
                  </a:rPr>
                  <a:t> </a:t>
                </a:r>
              </a:p>
            </p:txBody>
          </p:sp>
        </mc:Fallback>
      </mc:AlternateContent>
      <p:grpSp>
        <p:nvGrpSpPr>
          <p:cNvPr id="120" name="Group 119">
            <a:extLst>
              <a:ext uri="{FF2B5EF4-FFF2-40B4-BE49-F238E27FC236}">
                <a16:creationId xmlns:a16="http://schemas.microsoft.com/office/drawing/2014/main" id="{4F6BF141-890A-2A4A-A902-B3F4C2D3C0AB}"/>
              </a:ext>
            </a:extLst>
          </p:cNvPr>
          <p:cNvGrpSpPr/>
          <p:nvPr/>
        </p:nvGrpSpPr>
        <p:grpSpPr>
          <a:xfrm>
            <a:off x="8233974" y="4519378"/>
            <a:ext cx="241176" cy="231941"/>
            <a:chOff x="9781110" y="4540757"/>
            <a:chExt cx="906465" cy="938158"/>
          </a:xfrm>
        </p:grpSpPr>
        <p:sp>
          <p:nvSpPr>
            <p:cNvPr id="121" name="Oval 120">
              <a:extLst>
                <a:ext uri="{FF2B5EF4-FFF2-40B4-BE49-F238E27FC236}">
                  <a16:creationId xmlns:a16="http://schemas.microsoft.com/office/drawing/2014/main" id="{BFB85F78-5F8C-AD43-9A1A-2EC99A3E299C}"/>
                </a:ext>
              </a:extLst>
            </p:cNvPr>
            <p:cNvSpPr/>
            <p:nvPr/>
          </p:nvSpPr>
          <p:spPr>
            <a:xfrm>
              <a:off x="9781110" y="4540757"/>
              <a:ext cx="906465" cy="93815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BD9057EA-9CFE-AE44-A618-9C7373F92704}"/>
                </a:ext>
              </a:extLst>
            </p:cNvPr>
            <p:cNvSpPr/>
            <p:nvPr/>
          </p:nvSpPr>
          <p:spPr>
            <a:xfrm>
              <a:off x="9916289" y="4837624"/>
              <a:ext cx="636105" cy="255713"/>
            </a:xfrm>
            <a:custGeom>
              <a:avLst/>
              <a:gdLst>
                <a:gd name="connsiteX0" fmla="*/ 1789044 w 1789044"/>
                <a:gd name="connsiteY0" fmla="*/ 0 h 1063487"/>
                <a:gd name="connsiteX1" fmla="*/ 954157 w 1789044"/>
                <a:gd name="connsiteY1" fmla="*/ 168965 h 1063487"/>
                <a:gd name="connsiteX2" fmla="*/ 785191 w 1789044"/>
                <a:gd name="connsiteY2" fmla="*/ 844826 h 1063487"/>
                <a:gd name="connsiteX3" fmla="*/ 0 w 1789044"/>
                <a:gd name="connsiteY3" fmla="*/ 1063487 h 1063487"/>
              </a:gdLst>
              <a:ahLst/>
              <a:cxnLst>
                <a:cxn ang="0">
                  <a:pos x="connsiteX0" y="connsiteY0"/>
                </a:cxn>
                <a:cxn ang="0">
                  <a:pos x="connsiteX1" y="connsiteY1"/>
                </a:cxn>
                <a:cxn ang="0">
                  <a:pos x="connsiteX2" y="connsiteY2"/>
                </a:cxn>
                <a:cxn ang="0">
                  <a:pos x="connsiteX3" y="connsiteY3"/>
                </a:cxn>
              </a:cxnLst>
              <a:rect l="l" t="t" r="r" b="b"/>
              <a:pathLst>
                <a:path w="1789044" h="1063487">
                  <a:moveTo>
                    <a:pt x="1789044" y="0"/>
                  </a:moveTo>
                  <a:cubicBezTo>
                    <a:pt x="1455255" y="14080"/>
                    <a:pt x="1121466" y="28161"/>
                    <a:pt x="954157" y="168965"/>
                  </a:cubicBezTo>
                  <a:cubicBezTo>
                    <a:pt x="786848" y="309769"/>
                    <a:pt x="944217" y="695739"/>
                    <a:pt x="785191" y="844826"/>
                  </a:cubicBezTo>
                  <a:cubicBezTo>
                    <a:pt x="626165" y="993913"/>
                    <a:pt x="0" y="1063487"/>
                    <a:pt x="0" y="10634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Oval 122">
            <a:extLst>
              <a:ext uri="{FF2B5EF4-FFF2-40B4-BE49-F238E27FC236}">
                <a16:creationId xmlns:a16="http://schemas.microsoft.com/office/drawing/2014/main" id="{6C42B4CE-35FB-DB4A-9336-0C47EFA8FCAD}"/>
              </a:ext>
            </a:extLst>
          </p:cNvPr>
          <p:cNvSpPr/>
          <p:nvPr/>
        </p:nvSpPr>
        <p:spPr>
          <a:xfrm>
            <a:off x="7890423" y="4301895"/>
            <a:ext cx="609688" cy="62430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670EF95B-F18B-6F48-94B4-6CADD68DF8B2}"/>
              </a:ext>
            </a:extLst>
          </p:cNvPr>
          <p:cNvCxnSpPr/>
          <p:nvPr/>
        </p:nvCxnSpPr>
        <p:spPr>
          <a:xfrm flipH="1">
            <a:off x="8195267" y="4300013"/>
            <a:ext cx="2208" cy="626186"/>
          </a:xfrm>
          <a:prstGeom prst="line">
            <a:avLst/>
          </a:prstGeom>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1FB28B3C-DA98-274A-A920-4F4F2733A4F1}"/>
              </a:ext>
            </a:extLst>
          </p:cNvPr>
          <p:cNvSpPr txBox="1"/>
          <p:nvPr/>
        </p:nvSpPr>
        <p:spPr>
          <a:xfrm>
            <a:off x="10562421" y="3529790"/>
            <a:ext cx="189475" cy="852442"/>
          </a:xfrm>
          <a:prstGeom prst="rect">
            <a:avLst/>
          </a:prstGeom>
          <a:noFill/>
        </p:spPr>
        <p:txBody>
          <a:bodyPr wrap="none" rtlCol="0">
            <a:spAutoFit/>
          </a:bodyPr>
          <a:lstStyle/>
          <a:p>
            <a:r>
              <a:rPr lang="en-US" sz="1200" b="1" dirty="0"/>
              <a:t>.</a:t>
            </a:r>
          </a:p>
          <a:p>
            <a:r>
              <a:rPr lang="en-US" sz="1200" b="1" dirty="0"/>
              <a:t>.</a:t>
            </a:r>
          </a:p>
          <a:p>
            <a:r>
              <a:rPr lang="en-US" sz="1200" b="1" dirty="0"/>
              <a:t>.</a:t>
            </a:r>
          </a:p>
          <a:p>
            <a:r>
              <a:rPr lang="en-US" sz="1200" b="1" dirty="0"/>
              <a:t>.</a:t>
            </a:r>
          </a:p>
          <a:p>
            <a:r>
              <a:rPr lang="en-US" sz="1200" b="1" dirty="0"/>
              <a:t>.</a:t>
            </a:r>
          </a:p>
        </p:txBody>
      </p:sp>
      <p:pic>
        <p:nvPicPr>
          <p:cNvPr id="127" name="Content Placeholder 3">
            <a:extLst>
              <a:ext uri="{FF2B5EF4-FFF2-40B4-BE49-F238E27FC236}">
                <a16:creationId xmlns:a16="http://schemas.microsoft.com/office/drawing/2014/main" id="{A06881B2-8EC3-0D4B-BA66-36CD37388AD6}"/>
              </a:ext>
            </a:extLst>
          </p:cNvPr>
          <p:cNvPicPr>
            <a:picLocks noGrp="1" noChangeAspect="1"/>
          </p:cNvPicPr>
          <p:nvPr>
            <p:ph idx="1"/>
          </p:nvPr>
        </p:nvPicPr>
        <p:blipFill>
          <a:blip r:embed="rId22">
            <a:extLst>
              <a:ext uri="{28A0092B-C50C-407E-A947-70E740481C1C}">
                <a14:useLocalDpi xmlns:a14="http://schemas.microsoft.com/office/drawing/2010/main" val="0"/>
              </a:ext>
            </a:extLst>
          </a:blip>
          <a:stretch>
            <a:fillRect/>
          </a:stretch>
        </p:blipFill>
        <p:spPr>
          <a:xfrm>
            <a:off x="147108" y="5430216"/>
            <a:ext cx="1626107" cy="1219580"/>
          </a:xfrm>
        </p:spPr>
      </p:pic>
      <p:sp>
        <p:nvSpPr>
          <p:cNvPr id="128" name="Oval 127">
            <a:extLst>
              <a:ext uri="{FF2B5EF4-FFF2-40B4-BE49-F238E27FC236}">
                <a16:creationId xmlns:a16="http://schemas.microsoft.com/office/drawing/2014/main" id="{03D8540C-70D3-4845-A8AD-EBA1348E307C}"/>
              </a:ext>
            </a:extLst>
          </p:cNvPr>
          <p:cNvSpPr/>
          <p:nvPr/>
        </p:nvSpPr>
        <p:spPr>
          <a:xfrm>
            <a:off x="1272490" y="4682041"/>
            <a:ext cx="396369" cy="37312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3F365858-795F-564D-AB8A-2B5F2FA19128}"/>
                  </a:ext>
                </a:extLst>
              </p:cNvPr>
              <p:cNvSpPr txBox="1"/>
              <p:nvPr/>
            </p:nvSpPr>
            <p:spPr>
              <a:xfrm>
                <a:off x="1303247" y="4728068"/>
                <a:ext cx="322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panose="02040503050406030204" pitchFamily="18" charset="0"/>
                            </a:rPr>
                            <m:t>784</m:t>
                          </m:r>
                        </m:sub>
                      </m:sSub>
                    </m:oMath>
                  </m:oMathPara>
                </a14:m>
                <a:endParaRPr lang="en-US" sz="1600" dirty="0"/>
              </a:p>
            </p:txBody>
          </p:sp>
        </mc:Choice>
        <mc:Fallback xmlns="">
          <p:sp>
            <p:nvSpPr>
              <p:cNvPr id="129" name="TextBox 128">
                <a:extLst>
                  <a:ext uri="{FF2B5EF4-FFF2-40B4-BE49-F238E27FC236}">
                    <a16:creationId xmlns:a16="http://schemas.microsoft.com/office/drawing/2014/main" id="{3F365858-795F-564D-AB8A-2B5F2FA19128}"/>
                  </a:ext>
                </a:extLst>
              </p:cNvPr>
              <p:cNvSpPr txBox="1">
                <a:spLocks noRot="1" noChangeAspect="1" noMove="1" noResize="1" noEditPoints="1" noAdjustHandles="1" noChangeArrowheads="1" noChangeShapeType="1" noTextEdit="1"/>
              </p:cNvSpPr>
              <p:nvPr/>
            </p:nvSpPr>
            <p:spPr>
              <a:xfrm>
                <a:off x="1303247" y="4728068"/>
                <a:ext cx="322745" cy="246221"/>
              </a:xfrm>
              <a:prstGeom prst="rect">
                <a:avLst/>
              </a:prstGeom>
              <a:blipFill>
                <a:blip r:embed="rId23"/>
                <a:stretch>
                  <a:fillRect l="-15385" r="-26923" b="-10000"/>
                </a:stretch>
              </a:blipFill>
            </p:spPr>
            <p:txBody>
              <a:bodyPr/>
              <a:lstStyle/>
              <a:p>
                <a:r>
                  <a:rPr lang="en-US">
                    <a:noFill/>
                  </a:rPr>
                  <a:t> </a:t>
                </a:r>
              </a:p>
            </p:txBody>
          </p:sp>
        </mc:Fallback>
      </mc:AlternateContent>
      <p:sp>
        <p:nvSpPr>
          <p:cNvPr id="130" name="TextBox 129">
            <a:extLst>
              <a:ext uri="{FF2B5EF4-FFF2-40B4-BE49-F238E27FC236}">
                <a16:creationId xmlns:a16="http://schemas.microsoft.com/office/drawing/2014/main" id="{59253278-E794-794F-849C-2F93D9EE7D5D}"/>
              </a:ext>
            </a:extLst>
          </p:cNvPr>
          <p:cNvSpPr txBox="1"/>
          <p:nvPr/>
        </p:nvSpPr>
        <p:spPr>
          <a:xfrm>
            <a:off x="1346242" y="3746799"/>
            <a:ext cx="189475" cy="852442"/>
          </a:xfrm>
          <a:prstGeom prst="rect">
            <a:avLst/>
          </a:prstGeom>
          <a:noFill/>
        </p:spPr>
        <p:txBody>
          <a:bodyPr wrap="none" rtlCol="0">
            <a:spAutoFit/>
          </a:bodyPr>
          <a:lstStyle/>
          <a:p>
            <a:r>
              <a:rPr lang="en-US" sz="1200" b="1" dirty="0"/>
              <a:t>.</a:t>
            </a:r>
          </a:p>
          <a:p>
            <a:r>
              <a:rPr lang="en-US" sz="1200" b="1" dirty="0"/>
              <a:t>.</a:t>
            </a:r>
          </a:p>
          <a:p>
            <a:r>
              <a:rPr lang="en-US" sz="1200" b="1" dirty="0"/>
              <a:t>.</a:t>
            </a:r>
          </a:p>
          <a:p>
            <a:r>
              <a:rPr lang="en-US" sz="1200" b="1" dirty="0"/>
              <a:t>.</a:t>
            </a:r>
          </a:p>
          <a:p>
            <a:r>
              <a:rPr lang="en-US" sz="1200" b="1" dirty="0"/>
              <a:t>.</a:t>
            </a:r>
          </a:p>
        </p:txBody>
      </p:sp>
      <p:cxnSp>
        <p:nvCxnSpPr>
          <p:cNvPr id="132" name="Straight Arrow Connector 131">
            <a:extLst>
              <a:ext uri="{FF2B5EF4-FFF2-40B4-BE49-F238E27FC236}">
                <a16:creationId xmlns:a16="http://schemas.microsoft.com/office/drawing/2014/main" id="{CC60CCC0-84F5-7C4A-B35D-D5541E9C72EA}"/>
              </a:ext>
            </a:extLst>
          </p:cNvPr>
          <p:cNvCxnSpPr/>
          <p:nvPr/>
        </p:nvCxnSpPr>
        <p:spPr>
          <a:xfrm flipV="1">
            <a:off x="344557" y="3223946"/>
            <a:ext cx="742121" cy="209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B95C308C-4908-B440-85D2-3B118CEB0B9C}"/>
              </a:ext>
            </a:extLst>
          </p:cNvPr>
          <p:cNvPicPr>
            <a:picLocks noChangeAspect="1"/>
          </p:cNvPicPr>
          <p:nvPr/>
        </p:nvPicPr>
        <p:blipFill>
          <a:blip r:embed="rId24"/>
          <a:stretch>
            <a:fillRect/>
          </a:stretch>
        </p:blipFill>
        <p:spPr>
          <a:xfrm>
            <a:off x="9856462" y="5251328"/>
            <a:ext cx="1756066" cy="1456250"/>
          </a:xfrm>
          <a:prstGeom prst="rect">
            <a:avLst/>
          </a:prstGeom>
        </p:spPr>
      </p:pic>
      <p:sp>
        <p:nvSpPr>
          <p:cNvPr id="136" name="Down Arrow 135">
            <a:extLst>
              <a:ext uri="{FF2B5EF4-FFF2-40B4-BE49-F238E27FC236}">
                <a16:creationId xmlns:a16="http://schemas.microsoft.com/office/drawing/2014/main" id="{0053D6EA-10A1-1747-B015-1D336E796299}"/>
              </a:ext>
            </a:extLst>
          </p:cNvPr>
          <p:cNvSpPr/>
          <p:nvPr/>
        </p:nvSpPr>
        <p:spPr>
          <a:xfrm rot="16200000">
            <a:off x="5629942" y="2339522"/>
            <a:ext cx="561059" cy="6493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7F3FB4EE-9B69-A245-BB23-017149E62838}"/>
              </a:ext>
            </a:extLst>
          </p:cNvPr>
          <p:cNvSpPr txBox="1"/>
          <p:nvPr/>
        </p:nvSpPr>
        <p:spPr>
          <a:xfrm>
            <a:off x="4005021" y="5407981"/>
            <a:ext cx="4041171" cy="369332"/>
          </a:xfrm>
          <a:prstGeom prst="rect">
            <a:avLst/>
          </a:prstGeom>
          <a:noFill/>
        </p:spPr>
        <p:txBody>
          <a:bodyPr wrap="none" rtlCol="0">
            <a:spAutoFit/>
          </a:bodyPr>
          <a:lstStyle/>
          <a:p>
            <a:r>
              <a:rPr lang="en-US" dirty="0">
                <a:solidFill>
                  <a:schemeClr val="bg1"/>
                </a:solidFill>
              </a:rPr>
              <a:t>Forward Propagate Data to calculate Loss</a:t>
            </a:r>
          </a:p>
        </p:txBody>
      </p:sp>
      <p:sp>
        <p:nvSpPr>
          <p:cNvPr id="138" name="Down Arrow 137">
            <a:extLst>
              <a:ext uri="{FF2B5EF4-FFF2-40B4-BE49-F238E27FC236}">
                <a16:creationId xmlns:a16="http://schemas.microsoft.com/office/drawing/2014/main" id="{E991CADB-04EF-684B-B72C-40247CC8F645}"/>
              </a:ext>
            </a:extLst>
          </p:cNvPr>
          <p:cNvSpPr/>
          <p:nvPr/>
        </p:nvSpPr>
        <p:spPr>
          <a:xfrm rot="5400000">
            <a:off x="5503020" y="3176034"/>
            <a:ext cx="561059" cy="64823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C35FC78F-653F-2142-B869-81095AB9FF0F}"/>
              </a:ext>
            </a:extLst>
          </p:cNvPr>
          <p:cNvSpPr txBox="1"/>
          <p:nvPr/>
        </p:nvSpPr>
        <p:spPr>
          <a:xfrm>
            <a:off x="3898581" y="6248042"/>
            <a:ext cx="4540602" cy="369332"/>
          </a:xfrm>
          <a:prstGeom prst="rect">
            <a:avLst/>
          </a:prstGeom>
          <a:noFill/>
        </p:spPr>
        <p:txBody>
          <a:bodyPr wrap="none" rtlCol="0">
            <a:spAutoFit/>
          </a:bodyPr>
          <a:lstStyle/>
          <a:p>
            <a:r>
              <a:rPr lang="en-US" dirty="0">
                <a:solidFill>
                  <a:schemeClr val="bg1"/>
                </a:solidFill>
              </a:rPr>
              <a:t>Back Propagate the Loss to calculate Gradient</a:t>
            </a:r>
          </a:p>
        </p:txBody>
      </p:sp>
    </p:spTree>
    <p:extLst>
      <p:ext uri="{BB962C8B-B14F-4D97-AF65-F5344CB8AC3E}">
        <p14:creationId xmlns:p14="http://schemas.microsoft.com/office/powerpoint/2010/main" val="4183047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0FAB-7B3D-684D-8529-AF661EAE8847}"/>
              </a:ext>
            </a:extLst>
          </p:cNvPr>
          <p:cNvSpPr>
            <a:spLocks noGrp="1"/>
          </p:cNvSpPr>
          <p:nvPr>
            <p:ph type="title"/>
          </p:nvPr>
        </p:nvSpPr>
        <p:spPr/>
        <p:txBody>
          <a:bodyPr/>
          <a:lstStyle/>
          <a:p>
            <a:r>
              <a:rPr lang="en-US" dirty="0"/>
              <a:t>Lesson 6 - Questions</a:t>
            </a:r>
          </a:p>
        </p:txBody>
      </p:sp>
      <p:pic>
        <p:nvPicPr>
          <p:cNvPr id="4" name="Content Placeholder 4">
            <a:extLst>
              <a:ext uri="{FF2B5EF4-FFF2-40B4-BE49-F238E27FC236}">
                <a16:creationId xmlns:a16="http://schemas.microsoft.com/office/drawing/2014/main" id="{7AAEB9AC-F2E3-8840-8999-1044FED08C4D}"/>
              </a:ext>
            </a:extLst>
          </p:cNvPr>
          <p:cNvPicPr>
            <a:picLocks noGrp="1" noChangeAspect="1"/>
          </p:cNvPicPr>
          <p:nvPr>
            <p:ph idx="1"/>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4128480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ED5C-3D5E-DD4B-9845-9D57C01D9E91}"/>
              </a:ext>
            </a:extLst>
          </p:cNvPr>
          <p:cNvSpPr>
            <a:spLocks noGrp="1"/>
          </p:cNvSpPr>
          <p:nvPr>
            <p:ph type="title"/>
          </p:nvPr>
        </p:nvSpPr>
        <p:spPr/>
        <p:txBody>
          <a:bodyPr/>
          <a:lstStyle/>
          <a:p>
            <a:r>
              <a:rPr lang="en-US" dirty="0"/>
              <a:t>Lesson 6 – Exercise </a:t>
            </a:r>
          </a:p>
        </p:txBody>
      </p:sp>
      <p:sp>
        <p:nvSpPr>
          <p:cNvPr id="3" name="Content Placeholder 2">
            <a:extLst>
              <a:ext uri="{FF2B5EF4-FFF2-40B4-BE49-F238E27FC236}">
                <a16:creationId xmlns:a16="http://schemas.microsoft.com/office/drawing/2014/main" id="{ED377254-C77A-754D-B7FC-987D3682D928}"/>
              </a:ext>
            </a:extLst>
          </p:cNvPr>
          <p:cNvSpPr>
            <a:spLocks noGrp="1"/>
          </p:cNvSpPr>
          <p:nvPr>
            <p:ph idx="1"/>
          </p:nvPr>
        </p:nvSpPr>
        <p:spPr/>
        <p:txBody>
          <a:bodyPr/>
          <a:lstStyle/>
          <a:p>
            <a:r>
              <a:rPr lang="en-US" dirty="0"/>
              <a:t>Create a simple neural network to classify MNIST</a:t>
            </a:r>
          </a:p>
          <a:p>
            <a:r>
              <a:rPr lang="en-US" dirty="0"/>
              <a:t>Notebook: </a:t>
            </a:r>
            <a:r>
              <a:rPr lang="en-US" dirty="0" err="1"/>
              <a:t>mnist_pytorch.ipynb</a:t>
            </a:r>
            <a:endParaRPr lang="en-US" dirty="0"/>
          </a:p>
          <a:p>
            <a:pPr lvl="1"/>
            <a:r>
              <a:rPr lang="en-US" dirty="0">
                <a:hlinkClick r:id="rId2"/>
              </a:rPr>
              <a:t>https://drive.google.com/open?id=1NC1kCL5AIs_LQbbeshjySfrurSdghtrD</a:t>
            </a:r>
            <a:r>
              <a:rPr lang="en-US" dirty="0"/>
              <a:t> </a:t>
            </a:r>
          </a:p>
          <a:p>
            <a:r>
              <a:rPr lang="en-US" dirty="0"/>
              <a:t>Create a new Notebook</a:t>
            </a:r>
          </a:p>
          <a:p>
            <a:pPr lvl="1"/>
            <a:r>
              <a:rPr lang="en-US" dirty="0"/>
              <a:t>Type each code block from </a:t>
            </a:r>
            <a:r>
              <a:rPr lang="en-US" dirty="0" err="1"/>
              <a:t>mnist_pytorch.ipynb</a:t>
            </a:r>
            <a:r>
              <a:rPr lang="en-US" dirty="0"/>
              <a:t> into your notebook and run</a:t>
            </a:r>
          </a:p>
          <a:p>
            <a:pPr marL="0" indent="0">
              <a:buNone/>
            </a:pPr>
            <a:r>
              <a:rPr lang="en-US"/>
              <a:t> </a:t>
            </a:r>
            <a:endParaRPr lang="en-US" dirty="0"/>
          </a:p>
        </p:txBody>
      </p:sp>
    </p:spTree>
    <p:extLst>
      <p:ext uri="{BB962C8B-B14F-4D97-AF65-F5344CB8AC3E}">
        <p14:creationId xmlns:p14="http://schemas.microsoft.com/office/powerpoint/2010/main" val="215835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80C3-BD49-A04E-ABF6-0A07FF283217}"/>
              </a:ext>
            </a:extLst>
          </p:cNvPr>
          <p:cNvSpPr>
            <a:spLocks noGrp="1"/>
          </p:cNvSpPr>
          <p:nvPr>
            <p:ph type="title"/>
          </p:nvPr>
        </p:nvSpPr>
        <p:spPr/>
        <p:txBody>
          <a:bodyPr/>
          <a:lstStyle/>
          <a:p>
            <a:r>
              <a:rPr lang="en-US" dirty="0"/>
              <a:t>Lesson 6 - Review</a:t>
            </a:r>
          </a:p>
        </p:txBody>
      </p:sp>
      <p:sp>
        <p:nvSpPr>
          <p:cNvPr id="3" name="Content Placeholder 2">
            <a:extLst>
              <a:ext uri="{FF2B5EF4-FFF2-40B4-BE49-F238E27FC236}">
                <a16:creationId xmlns:a16="http://schemas.microsoft.com/office/drawing/2014/main" id="{F2CE62D3-901D-8D43-B388-3E29255DC2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0560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2DF6-8DE9-CB44-A6E1-6AAE217605DF}"/>
              </a:ext>
            </a:extLst>
          </p:cNvPr>
          <p:cNvSpPr>
            <a:spLocks noGrp="1"/>
          </p:cNvSpPr>
          <p:nvPr>
            <p:ph type="title"/>
          </p:nvPr>
        </p:nvSpPr>
        <p:spPr/>
        <p:txBody>
          <a:bodyPr/>
          <a:lstStyle/>
          <a:p>
            <a:r>
              <a:rPr lang="en-US" dirty="0"/>
              <a:t>Lesson 7 - Kaggle</a:t>
            </a:r>
          </a:p>
        </p:txBody>
      </p:sp>
      <p:sp>
        <p:nvSpPr>
          <p:cNvPr id="3" name="Content Placeholder 2">
            <a:extLst>
              <a:ext uri="{FF2B5EF4-FFF2-40B4-BE49-F238E27FC236}">
                <a16:creationId xmlns:a16="http://schemas.microsoft.com/office/drawing/2014/main" id="{A34BBE4F-BBB5-B64D-BE99-880A50385010}"/>
              </a:ext>
            </a:extLst>
          </p:cNvPr>
          <p:cNvSpPr>
            <a:spLocks noGrp="1"/>
          </p:cNvSpPr>
          <p:nvPr>
            <p:ph idx="1"/>
          </p:nvPr>
        </p:nvSpPr>
        <p:spPr/>
        <p:txBody>
          <a:bodyPr/>
          <a:lstStyle/>
          <a:p>
            <a:r>
              <a:rPr lang="en-US" dirty="0"/>
              <a:t>Accounts</a:t>
            </a:r>
          </a:p>
          <a:p>
            <a:r>
              <a:rPr lang="en-US" dirty="0"/>
              <a:t>Login</a:t>
            </a:r>
          </a:p>
          <a:p>
            <a:pPr lvl="1"/>
            <a:r>
              <a:rPr lang="en-US" dirty="0">
                <a:hlinkClick r:id="rId2"/>
              </a:rPr>
              <a:t>https://www.kaggle.com/</a:t>
            </a:r>
            <a:endParaRPr lang="en-US" dirty="0"/>
          </a:p>
          <a:p>
            <a:r>
              <a:rPr lang="en-US" dirty="0"/>
              <a:t>Quick overview</a:t>
            </a:r>
          </a:p>
        </p:txBody>
      </p:sp>
    </p:spTree>
    <p:extLst>
      <p:ext uri="{BB962C8B-B14F-4D97-AF65-F5344CB8AC3E}">
        <p14:creationId xmlns:p14="http://schemas.microsoft.com/office/powerpoint/2010/main" val="161509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0D97-2FC1-F742-BFD7-257E026EF004}"/>
              </a:ext>
            </a:extLst>
          </p:cNvPr>
          <p:cNvSpPr>
            <a:spLocks noGrp="1"/>
          </p:cNvSpPr>
          <p:nvPr>
            <p:ph type="title"/>
          </p:nvPr>
        </p:nvSpPr>
        <p:spPr/>
        <p:txBody>
          <a:bodyPr/>
          <a:lstStyle/>
          <a:p>
            <a:r>
              <a:rPr lang="en-US" dirty="0"/>
              <a:t>What will not be covered</a:t>
            </a:r>
          </a:p>
        </p:txBody>
      </p:sp>
      <p:sp>
        <p:nvSpPr>
          <p:cNvPr id="3" name="Content Placeholder 2">
            <a:extLst>
              <a:ext uri="{FF2B5EF4-FFF2-40B4-BE49-F238E27FC236}">
                <a16:creationId xmlns:a16="http://schemas.microsoft.com/office/drawing/2014/main" id="{BD97484E-E885-144F-A94D-D887EBC642A6}"/>
              </a:ext>
            </a:extLst>
          </p:cNvPr>
          <p:cNvSpPr>
            <a:spLocks noGrp="1"/>
          </p:cNvSpPr>
          <p:nvPr>
            <p:ph idx="1"/>
          </p:nvPr>
        </p:nvSpPr>
        <p:spPr/>
        <p:txBody>
          <a:bodyPr/>
          <a:lstStyle/>
          <a:p>
            <a:r>
              <a:rPr lang="en-US" dirty="0"/>
              <a:t>Unsupervised Learning</a:t>
            </a:r>
          </a:p>
          <a:p>
            <a:r>
              <a:rPr lang="en-US" dirty="0"/>
              <a:t>Reinforcement Learning</a:t>
            </a:r>
          </a:p>
          <a:p>
            <a:r>
              <a:rPr lang="en-US" dirty="0"/>
              <a:t>Moving Deep Learning systems to production</a:t>
            </a:r>
          </a:p>
        </p:txBody>
      </p:sp>
    </p:spTree>
    <p:extLst>
      <p:ext uri="{BB962C8B-B14F-4D97-AF65-F5344CB8AC3E}">
        <p14:creationId xmlns:p14="http://schemas.microsoft.com/office/powerpoint/2010/main" val="99167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Lesson 7 - Computer Vision</a:t>
            </a:r>
          </a:p>
        </p:txBody>
      </p:sp>
      <p:sp>
        <p:nvSpPr>
          <p:cNvPr id="6" name="TextBox 5"/>
          <p:cNvSpPr txBox="1"/>
          <p:nvPr/>
        </p:nvSpPr>
        <p:spPr>
          <a:xfrm>
            <a:off x="410769" y="3084687"/>
            <a:ext cx="358784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Image Classification</a:t>
            </a:r>
          </a:p>
        </p:txBody>
      </p:sp>
      <p:cxnSp>
        <p:nvCxnSpPr>
          <p:cNvPr id="12" name="Straight Arrow Connector 11"/>
          <p:cNvCxnSpPr/>
          <p:nvPr/>
        </p:nvCxnSpPr>
        <p:spPr>
          <a:xfrm flipV="1">
            <a:off x="3390817" y="4484534"/>
            <a:ext cx="117461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24118" y="4222924"/>
            <a:ext cx="1782860"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Cat? (0/1)</a:t>
            </a:r>
          </a:p>
        </p:txBody>
      </p:sp>
      <p:grpSp>
        <p:nvGrpSpPr>
          <p:cNvPr id="9" name="Group 8"/>
          <p:cNvGrpSpPr/>
          <p:nvPr/>
        </p:nvGrpSpPr>
        <p:grpSpPr>
          <a:xfrm>
            <a:off x="7739705" y="3089061"/>
            <a:ext cx="3606800" cy="2608185"/>
            <a:chOff x="517103" y="4034110"/>
            <a:chExt cx="3606800" cy="2608185"/>
          </a:xfrm>
        </p:grpSpPr>
        <p:sp>
          <p:nvSpPr>
            <p:cNvPr id="15" name="TextBox 14"/>
            <p:cNvSpPr txBox="1"/>
            <p:nvPr/>
          </p:nvSpPr>
          <p:spPr>
            <a:xfrm>
              <a:off x="761473" y="4034110"/>
              <a:ext cx="286328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Object detection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03" y="4613470"/>
              <a:ext cx="3606800" cy="2028825"/>
            </a:xfrm>
            <a:prstGeom prst="rect">
              <a:avLst/>
            </a:prstGeom>
          </p:spPr>
        </p:pic>
      </p:grpSp>
      <p:pic>
        <p:nvPicPr>
          <p:cNvPr id="16" name="Picture 15"/>
          <p:cNvPicPr>
            <a:picLocks noChangeAspect="1"/>
          </p:cNvPicPr>
          <p:nvPr/>
        </p:nvPicPr>
        <p:blipFill>
          <a:blip r:embed="rId4"/>
          <a:stretch>
            <a:fillRect/>
          </a:stretch>
        </p:blipFill>
        <p:spPr>
          <a:xfrm>
            <a:off x="1305611" y="3644810"/>
            <a:ext cx="1798157" cy="1799724"/>
          </a:xfrm>
          <a:prstGeom prst="rect">
            <a:avLst/>
          </a:prstGeom>
        </p:spPr>
      </p:pic>
      <p:sp>
        <p:nvSpPr>
          <p:cNvPr id="5" name="TextBox 4">
            <a:extLst>
              <a:ext uri="{FF2B5EF4-FFF2-40B4-BE49-F238E27FC236}">
                <a16:creationId xmlns:a16="http://schemas.microsoft.com/office/drawing/2014/main" id="{0D9CEE1F-64C4-4CB3-A86B-0D0661B942AD}"/>
              </a:ext>
            </a:extLst>
          </p:cNvPr>
          <p:cNvSpPr txBox="1"/>
          <p:nvPr/>
        </p:nvSpPr>
        <p:spPr>
          <a:xfrm>
            <a:off x="1828624" y="5423986"/>
            <a:ext cx="752129" cy="369332"/>
          </a:xfrm>
          <a:prstGeom prst="rect">
            <a:avLst/>
          </a:prstGeom>
          <a:noFill/>
        </p:spPr>
        <p:txBody>
          <a:bodyPr wrap="none" rtlCol="0">
            <a:spAutoFit/>
          </a:bodyPr>
          <a:lstStyle/>
          <a:p>
            <a:r>
              <a:rPr lang="en-US" dirty="0"/>
              <a:t>64x64</a:t>
            </a:r>
          </a:p>
        </p:txBody>
      </p:sp>
      <p:sp>
        <p:nvSpPr>
          <p:cNvPr id="8" name="TextBox 7">
            <a:extLst>
              <a:ext uri="{FF2B5EF4-FFF2-40B4-BE49-F238E27FC236}">
                <a16:creationId xmlns:a16="http://schemas.microsoft.com/office/drawing/2014/main" id="{3A68ED13-7EC0-9D4B-97B6-A3A34CBE0E16}"/>
              </a:ext>
            </a:extLst>
          </p:cNvPr>
          <p:cNvSpPr txBox="1"/>
          <p:nvPr/>
        </p:nvSpPr>
        <p:spPr>
          <a:xfrm>
            <a:off x="726705" y="1601555"/>
            <a:ext cx="11026545" cy="523220"/>
          </a:xfrm>
          <a:prstGeom prst="rect">
            <a:avLst/>
          </a:prstGeom>
          <a:noFill/>
        </p:spPr>
        <p:txBody>
          <a:bodyPr wrap="none" rtlCol="0">
            <a:spAutoFit/>
          </a:bodyPr>
          <a:lstStyle/>
          <a:p>
            <a:r>
              <a:rPr lang="en-US" sz="2800" i="1" dirty="0"/>
              <a:t>Computers gaining a high-level understanding from digital images or video</a:t>
            </a:r>
          </a:p>
        </p:txBody>
      </p:sp>
      <p:sp>
        <p:nvSpPr>
          <p:cNvPr id="11" name="Frame 10">
            <a:extLst>
              <a:ext uri="{FF2B5EF4-FFF2-40B4-BE49-F238E27FC236}">
                <a16:creationId xmlns:a16="http://schemas.microsoft.com/office/drawing/2014/main" id="{996F42BF-0D9F-2845-BB7B-00411C3E84AB}"/>
              </a:ext>
            </a:extLst>
          </p:cNvPr>
          <p:cNvSpPr/>
          <p:nvPr/>
        </p:nvSpPr>
        <p:spPr>
          <a:xfrm>
            <a:off x="8171727" y="4484534"/>
            <a:ext cx="1018572" cy="43470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B29F07D0-ACD3-4B44-8B95-534967363137}"/>
              </a:ext>
            </a:extLst>
          </p:cNvPr>
          <p:cNvSpPr/>
          <p:nvPr/>
        </p:nvSpPr>
        <p:spPr>
          <a:xfrm>
            <a:off x="9398643" y="4327318"/>
            <a:ext cx="325742" cy="43470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2047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79" y="182880"/>
            <a:ext cx="11755077" cy="1325563"/>
          </a:xfrm>
        </p:spPr>
        <p:txBody>
          <a:bodyPr anchor="t"/>
          <a:lstStyle/>
          <a:p>
            <a:r>
              <a:rPr lang="en-US" dirty="0"/>
              <a:t>Lesson 7 – Issues with the full connected networks</a:t>
            </a:r>
          </a:p>
        </p:txBody>
      </p:sp>
      <p:cxnSp>
        <p:nvCxnSpPr>
          <p:cNvPr id="5" name="Straight Arrow Connector 4"/>
          <p:cNvCxnSpPr/>
          <p:nvPr/>
        </p:nvCxnSpPr>
        <p:spPr>
          <a:xfrm flipV="1">
            <a:off x="3379242" y="2346904"/>
            <a:ext cx="117461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12543" y="2085294"/>
            <a:ext cx="1782860"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Cat? (0/1)</a:t>
            </a:r>
          </a:p>
        </p:txBody>
      </p:sp>
      <p:grpSp>
        <p:nvGrpSpPr>
          <p:cNvPr id="174" name="Group 173"/>
          <p:cNvGrpSpPr/>
          <p:nvPr/>
        </p:nvGrpSpPr>
        <p:grpSpPr>
          <a:xfrm>
            <a:off x="7045370" y="4002821"/>
            <a:ext cx="4892587" cy="1941448"/>
            <a:chOff x="6171527" y="4133325"/>
            <a:chExt cx="4892587" cy="1941448"/>
          </a:xfrm>
        </p:grpSpPr>
        <mc:AlternateContent xmlns:mc="http://schemas.openxmlformats.org/markup-compatibility/2006" xmlns:a14="http://schemas.microsoft.com/office/drawing/2010/main">
          <mc:Choice Requires="a14">
            <p:sp>
              <p:nvSpPr>
                <p:cNvPr id="9" name="TextBox 8"/>
                <p:cNvSpPr txBox="1"/>
                <p:nvPr/>
              </p:nvSpPr>
              <p:spPr>
                <a:xfrm>
                  <a:off x="6174992" y="4133325"/>
                  <a:ext cx="487698" cy="518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1</m:t>
                            </m:r>
                          </m:sub>
                        </m:sSub>
                      </m:oMath>
                    </m:oMathPara>
                  </a14:m>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6174992" y="4133325"/>
                  <a:ext cx="487698" cy="518818"/>
                </a:xfrm>
                <a:prstGeom prst="rect">
                  <a:avLst/>
                </a:prstGeom>
                <a:blipFill rotWithShape="0">
                  <a:blip r:embed="rId4"/>
                  <a:stretch>
                    <a:fillRect/>
                  </a:stretch>
                </a:blipFill>
              </p:spPr>
              <p:txBody>
                <a:bodyPr/>
                <a:lstStyle/>
                <a:p>
                  <a:r>
                    <a:rPr lang="en-US">
                      <a:noFill/>
                    </a:rPr>
                    <a:t> </a:t>
                  </a:r>
                </a:p>
              </p:txBody>
            </p:sp>
          </mc:Fallback>
        </mc:AlternateContent>
        <p:grpSp>
          <p:nvGrpSpPr>
            <p:cNvPr id="173" name="Group 172"/>
            <p:cNvGrpSpPr/>
            <p:nvPr/>
          </p:nvGrpSpPr>
          <p:grpSpPr>
            <a:xfrm>
              <a:off x="6171527" y="4259785"/>
              <a:ext cx="4892587" cy="1814988"/>
              <a:chOff x="6171527" y="4259785"/>
              <a:chExt cx="4892587" cy="1814988"/>
            </a:xfrm>
          </p:grpSpPr>
          <mc:AlternateContent xmlns:mc="http://schemas.openxmlformats.org/markup-compatibility/2006" xmlns:a14="http://schemas.microsoft.com/office/drawing/2010/main">
            <mc:Choice Requires="a14">
              <p:sp>
                <p:nvSpPr>
                  <p:cNvPr id="10" name="TextBox 9"/>
                  <p:cNvSpPr txBox="1"/>
                  <p:nvPr/>
                </p:nvSpPr>
                <p:spPr>
                  <a:xfrm>
                    <a:off x="6174992" y="4575745"/>
                    <a:ext cx="497187" cy="518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2</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6174992" y="4575745"/>
                    <a:ext cx="497187" cy="51881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171527" y="5582330"/>
                    <a:ext cx="52315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𝑛</m:t>
                              </m:r>
                            </m:sub>
                          </m:sSub>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171527" y="5582330"/>
                    <a:ext cx="523156" cy="492443"/>
                  </a:xfrm>
                  <a:prstGeom prst="rect">
                    <a:avLst/>
                  </a:prstGeom>
                  <a:blipFill rotWithShape="0">
                    <a:blip r:embed="rId6"/>
                    <a:stretch>
                      <a:fillRect/>
                    </a:stretch>
                  </a:blipFill>
                </p:spPr>
                <p:txBody>
                  <a:bodyPr/>
                  <a:lstStyle/>
                  <a:p>
                    <a:r>
                      <a:rPr lang="en-US">
                        <a:noFill/>
                      </a:rPr>
                      <a:t> </a:t>
                    </a:r>
                  </a:p>
                </p:txBody>
              </p:sp>
            </mc:Fallback>
          </mc:AlternateContent>
          <p:cxnSp>
            <p:nvCxnSpPr>
              <p:cNvPr id="12" name="Straight Arrow Connector 11"/>
              <p:cNvCxnSpPr>
                <a:stCxn id="9" idx="3"/>
                <a:endCxn id="15" idx="2"/>
              </p:cNvCxnSpPr>
              <p:nvPr/>
            </p:nvCxnSpPr>
            <p:spPr>
              <a:xfrm>
                <a:off x="6662690" y="4392734"/>
                <a:ext cx="981659" cy="1336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a:endCxn id="18" idx="2"/>
              </p:cNvCxnSpPr>
              <p:nvPr/>
            </p:nvCxnSpPr>
            <p:spPr>
              <a:xfrm>
                <a:off x="6672179" y="4835154"/>
                <a:ext cx="964678"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9" idx="2"/>
              </p:cNvCxnSpPr>
              <p:nvPr/>
            </p:nvCxnSpPr>
            <p:spPr>
              <a:xfrm>
                <a:off x="6661160" y="5821869"/>
                <a:ext cx="981659"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644349" y="4261593"/>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10550255" y="5075701"/>
                    <a:ext cx="513859" cy="6160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charset="0"/>
                                </a:rPr>
                                <m:t>𝑦</m:t>
                              </m:r>
                            </m:e>
                          </m:acc>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0550255" y="5075701"/>
                    <a:ext cx="513859" cy="616095"/>
                  </a:xfrm>
                  <a:prstGeom prst="rect">
                    <a:avLst/>
                  </a:prstGeom>
                  <a:blipFill rotWithShape="0">
                    <a:blip r:embed="rId7"/>
                    <a:stretch>
                      <a:fillRect/>
                    </a:stretch>
                  </a:blipFill>
                </p:spPr>
                <p:txBody>
                  <a:bodyPr/>
                  <a:lstStyle/>
                  <a:p>
                    <a:r>
                      <a:rPr lang="en-US">
                        <a:noFill/>
                      </a:rPr>
                      <a:t> </a:t>
                    </a:r>
                  </a:p>
                </p:txBody>
              </p:sp>
            </mc:Fallback>
          </mc:AlternateContent>
          <p:sp>
            <p:nvSpPr>
              <p:cNvPr id="18" name="Oval 17"/>
              <p:cNvSpPr/>
              <p:nvPr/>
            </p:nvSpPr>
            <p:spPr>
              <a:xfrm>
                <a:off x="7636857" y="4690648"/>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642819" y="5677364"/>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468840" y="4259785"/>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531823" y="5239243"/>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15" idx="6"/>
                <a:endCxn id="20" idx="2"/>
              </p:cNvCxnSpPr>
              <p:nvPr/>
            </p:nvCxnSpPr>
            <p:spPr>
              <a:xfrm flipV="1">
                <a:off x="7918669" y="4404291"/>
                <a:ext cx="550171" cy="18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18" idx="2"/>
              </p:cNvCxnSpPr>
              <p:nvPr/>
            </p:nvCxnSpPr>
            <p:spPr>
              <a:xfrm flipV="1">
                <a:off x="6646174" y="4835154"/>
                <a:ext cx="990683" cy="100008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15" idx="2"/>
              </p:cNvCxnSpPr>
              <p:nvPr/>
            </p:nvCxnSpPr>
            <p:spPr>
              <a:xfrm flipV="1">
                <a:off x="6653668" y="4406099"/>
                <a:ext cx="990681" cy="141577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3"/>
                <a:endCxn id="18" idx="2"/>
              </p:cNvCxnSpPr>
              <p:nvPr/>
            </p:nvCxnSpPr>
            <p:spPr>
              <a:xfrm>
                <a:off x="6662690" y="4392734"/>
                <a:ext cx="974167" cy="44242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9" idx="3"/>
                <a:endCxn id="19" idx="2"/>
              </p:cNvCxnSpPr>
              <p:nvPr/>
            </p:nvCxnSpPr>
            <p:spPr>
              <a:xfrm>
                <a:off x="6662690" y="4392734"/>
                <a:ext cx="980129" cy="14291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0" idx="3"/>
                <a:endCxn id="19" idx="2"/>
              </p:cNvCxnSpPr>
              <p:nvPr/>
            </p:nvCxnSpPr>
            <p:spPr>
              <a:xfrm>
                <a:off x="6672179" y="4835154"/>
                <a:ext cx="970640" cy="9867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p:cNvSpPr txBox="1"/>
                  <p:nvPr/>
                </p:nvSpPr>
                <p:spPr>
                  <a:xfrm>
                    <a:off x="7588151" y="5195695"/>
                    <a:ext cx="309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01" name="TextBox 100"/>
                  <p:cNvSpPr txBox="1">
                    <a:spLocks noRot="1" noChangeAspect="1" noMove="1" noResize="1" noEditPoints="1" noAdjustHandles="1" noChangeArrowheads="1" noChangeShapeType="1" noTextEdit="1"/>
                  </p:cNvSpPr>
                  <p:nvPr/>
                </p:nvSpPr>
                <p:spPr>
                  <a:xfrm>
                    <a:off x="7588151" y="5195695"/>
                    <a:ext cx="309700"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6277114" y="5191282"/>
                    <a:ext cx="309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02" name="TextBox 101"/>
                  <p:cNvSpPr txBox="1">
                    <a:spLocks noRot="1" noChangeAspect="1" noMove="1" noResize="1" noEditPoints="1" noAdjustHandles="1" noChangeArrowheads="1" noChangeShapeType="1" noTextEdit="1"/>
                  </p:cNvSpPr>
                  <p:nvPr/>
                </p:nvSpPr>
                <p:spPr>
                  <a:xfrm>
                    <a:off x="6277114" y="5191282"/>
                    <a:ext cx="309700" cy="369332"/>
                  </a:xfrm>
                  <a:prstGeom prst="rect">
                    <a:avLst/>
                  </a:prstGeom>
                  <a:blipFill rotWithShape="0">
                    <a:blip r:embed="rId9"/>
                    <a:stretch>
                      <a:fillRect/>
                    </a:stretch>
                  </a:blipFill>
                </p:spPr>
                <p:txBody>
                  <a:bodyPr/>
                  <a:lstStyle/>
                  <a:p>
                    <a:r>
                      <a:rPr lang="en-US">
                        <a:noFill/>
                      </a:rPr>
                      <a:t> </a:t>
                    </a:r>
                  </a:p>
                </p:txBody>
              </p:sp>
            </mc:Fallback>
          </mc:AlternateContent>
          <p:sp>
            <p:nvSpPr>
              <p:cNvPr id="113" name="Oval 112"/>
              <p:cNvSpPr/>
              <p:nvPr/>
            </p:nvSpPr>
            <p:spPr>
              <a:xfrm>
                <a:off x="8453854" y="4690648"/>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p:cNvCxnSpPr>
                <a:stCxn id="15" idx="6"/>
                <a:endCxn id="113" idx="2"/>
              </p:cNvCxnSpPr>
              <p:nvPr/>
            </p:nvCxnSpPr>
            <p:spPr>
              <a:xfrm>
                <a:off x="7918669" y="4406099"/>
                <a:ext cx="535185" cy="42905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8" idx="6"/>
                <a:endCxn id="20" idx="2"/>
              </p:cNvCxnSpPr>
              <p:nvPr/>
            </p:nvCxnSpPr>
            <p:spPr>
              <a:xfrm flipV="1">
                <a:off x="7911177" y="4404291"/>
                <a:ext cx="557663" cy="43086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8" idx="6"/>
                <a:endCxn id="113" idx="2"/>
              </p:cNvCxnSpPr>
              <p:nvPr/>
            </p:nvCxnSpPr>
            <p:spPr>
              <a:xfrm>
                <a:off x="7911177" y="4835154"/>
                <a:ext cx="54267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Box 124"/>
                  <p:cNvSpPr txBox="1"/>
                  <p:nvPr/>
                </p:nvSpPr>
                <p:spPr>
                  <a:xfrm>
                    <a:off x="8448628" y="5199083"/>
                    <a:ext cx="309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25" name="TextBox 124"/>
                  <p:cNvSpPr txBox="1">
                    <a:spLocks noRot="1" noChangeAspect="1" noMove="1" noResize="1" noEditPoints="1" noAdjustHandles="1" noChangeArrowheads="1" noChangeShapeType="1" noTextEdit="1"/>
                  </p:cNvSpPr>
                  <p:nvPr/>
                </p:nvSpPr>
                <p:spPr>
                  <a:xfrm>
                    <a:off x="8448628" y="5199083"/>
                    <a:ext cx="309700" cy="369332"/>
                  </a:xfrm>
                  <a:prstGeom prst="rect">
                    <a:avLst/>
                  </a:prstGeom>
                  <a:blipFill rotWithShape="0">
                    <a:blip r:embed="rId8"/>
                    <a:stretch>
                      <a:fillRect/>
                    </a:stretch>
                  </a:blipFill>
                </p:spPr>
                <p:txBody>
                  <a:bodyPr/>
                  <a:lstStyle/>
                  <a:p>
                    <a:r>
                      <a:rPr lang="en-US">
                        <a:noFill/>
                      </a:rPr>
                      <a:t> </a:t>
                    </a:r>
                  </a:p>
                </p:txBody>
              </p:sp>
            </mc:Fallback>
          </mc:AlternateContent>
          <p:sp>
            <p:nvSpPr>
              <p:cNvPr id="129" name="Oval 128"/>
              <p:cNvSpPr/>
              <p:nvPr/>
            </p:nvSpPr>
            <p:spPr>
              <a:xfrm>
                <a:off x="8453854" y="5677364"/>
                <a:ext cx="274320" cy="2890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p:cNvCxnSpPr>
                <a:stCxn id="19" idx="6"/>
                <a:endCxn id="129" idx="2"/>
              </p:cNvCxnSpPr>
              <p:nvPr/>
            </p:nvCxnSpPr>
            <p:spPr>
              <a:xfrm>
                <a:off x="7917139" y="5821870"/>
                <a:ext cx="53671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9" idx="6"/>
                <a:endCxn id="21" idx="2"/>
              </p:cNvCxnSpPr>
              <p:nvPr/>
            </p:nvCxnSpPr>
            <p:spPr>
              <a:xfrm flipV="1">
                <a:off x="8728174" y="5383749"/>
                <a:ext cx="803649" cy="43812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13" idx="6"/>
                <a:endCxn id="21" idx="2"/>
              </p:cNvCxnSpPr>
              <p:nvPr/>
            </p:nvCxnSpPr>
            <p:spPr>
              <a:xfrm>
                <a:off x="8728174" y="4835154"/>
                <a:ext cx="803649" cy="5485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20" idx="6"/>
                <a:endCxn id="21" idx="2"/>
              </p:cNvCxnSpPr>
              <p:nvPr/>
            </p:nvCxnSpPr>
            <p:spPr>
              <a:xfrm>
                <a:off x="8743160" y="4404291"/>
                <a:ext cx="788663" cy="97945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21" idx="6"/>
                <a:endCxn id="17" idx="1"/>
              </p:cNvCxnSpPr>
              <p:nvPr/>
            </p:nvCxnSpPr>
            <p:spPr>
              <a:xfrm>
                <a:off x="9806143" y="5383749"/>
                <a:ext cx="74411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pic>
        <p:nvPicPr>
          <p:cNvPr id="42" name="Picture 41"/>
          <p:cNvPicPr>
            <a:picLocks noChangeAspect="1"/>
          </p:cNvPicPr>
          <p:nvPr/>
        </p:nvPicPr>
        <p:blipFill>
          <a:blip r:embed="rId10"/>
          <a:stretch>
            <a:fillRect/>
          </a:stretch>
        </p:blipFill>
        <p:spPr>
          <a:xfrm>
            <a:off x="1026700" y="4014956"/>
            <a:ext cx="2284755" cy="2284850"/>
          </a:xfrm>
          <a:prstGeom prst="rect">
            <a:avLst/>
          </a:prstGeom>
        </p:spPr>
      </p:pic>
      <p:pic>
        <p:nvPicPr>
          <p:cNvPr id="40" name="Picture 39"/>
          <p:cNvPicPr>
            <a:picLocks noChangeAspect="1"/>
          </p:cNvPicPr>
          <p:nvPr/>
        </p:nvPicPr>
        <p:blipFill>
          <a:blip r:embed="rId11"/>
          <a:stretch>
            <a:fillRect/>
          </a:stretch>
        </p:blipFill>
        <p:spPr>
          <a:xfrm>
            <a:off x="1294036" y="1507180"/>
            <a:ext cx="1798157" cy="1799724"/>
          </a:xfrm>
          <a:prstGeom prst="rect">
            <a:avLst/>
          </a:prstGeom>
        </p:spPr>
      </p:pic>
      <p:sp>
        <p:nvSpPr>
          <p:cNvPr id="41" name="TextBox 40">
            <a:extLst>
              <a:ext uri="{FF2B5EF4-FFF2-40B4-BE49-F238E27FC236}">
                <a16:creationId xmlns:a16="http://schemas.microsoft.com/office/drawing/2014/main" id="{FFBCB58F-2619-4C0D-8F5A-84F429729585}"/>
              </a:ext>
            </a:extLst>
          </p:cNvPr>
          <p:cNvSpPr txBox="1"/>
          <p:nvPr/>
        </p:nvSpPr>
        <p:spPr>
          <a:xfrm>
            <a:off x="1817049" y="3286356"/>
            <a:ext cx="968535" cy="369332"/>
          </a:xfrm>
          <a:prstGeom prst="rect">
            <a:avLst/>
          </a:prstGeom>
          <a:noFill/>
        </p:spPr>
        <p:txBody>
          <a:bodyPr wrap="none" rtlCol="0">
            <a:spAutoFit/>
          </a:bodyPr>
          <a:lstStyle/>
          <a:p>
            <a:r>
              <a:rPr lang="en-US" dirty="0"/>
              <a:t>64x64x3</a:t>
            </a:r>
          </a:p>
        </p:txBody>
      </p:sp>
      <p:sp>
        <p:nvSpPr>
          <p:cNvPr id="7" name="TextBox 6">
            <a:extLst>
              <a:ext uri="{FF2B5EF4-FFF2-40B4-BE49-F238E27FC236}">
                <a16:creationId xmlns:a16="http://schemas.microsoft.com/office/drawing/2014/main" id="{E488537E-B000-4843-9CE7-5ECAEF328EB5}"/>
              </a:ext>
            </a:extLst>
          </p:cNvPr>
          <p:cNvSpPr txBox="1"/>
          <p:nvPr/>
        </p:nvSpPr>
        <p:spPr>
          <a:xfrm>
            <a:off x="3966550" y="3286356"/>
            <a:ext cx="1893532" cy="369332"/>
          </a:xfrm>
          <a:prstGeom prst="rect">
            <a:avLst/>
          </a:prstGeom>
          <a:noFill/>
        </p:spPr>
        <p:txBody>
          <a:bodyPr wrap="none" rtlCol="0">
            <a:spAutoFit/>
          </a:bodyPr>
          <a:lstStyle/>
          <a:p>
            <a:r>
              <a:rPr lang="en-US" dirty="0"/>
              <a:t>12,288 total pixels</a:t>
            </a:r>
          </a:p>
        </p:txBody>
      </p:sp>
      <p:sp>
        <p:nvSpPr>
          <p:cNvPr id="44" name="TextBox 43">
            <a:extLst>
              <a:ext uri="{FF2B5EF4-FFF2-40B4-BE49-F238E27FC236}">
                <a16:creationId xmlns:a16="http://schemas.microsoft.com/office/drawing/2014/main" id="{ED73946A-97C4-CF4F-A15D-38172979AEC9}"/>
              </a:ext>
            </a:extLst>
          </p:cNvPr>
          <p:cNvSpPr txBox="1"/>
          <p:nvPr/>
        </p:nvSpPr>
        <p:spPr>
          <a:xfrm>
            <a:off x="1708846" y="6356296"/>
            <a:ext cx="1436612" cy="369332"/>
          </a:xfrm>
          <a:prstGeom prst="rect">
            <a:avLst/>
          </a:prstGeom>
          <a:noFill/>
        </p:spPr>
        <p:txBody>
          <a:bodyPr wrap="none" rtlCol="0">
            <a:spAutoFit/>
          </a:bodyPr>
          <a:lstStyle/>
          <a:p>
            <a:r>
              <a:rPr lang="en-US" dirty="0"/>
              <a:t>1000x1000x3</a:t>
            </a:r>
          </a:p>
        </p:txBody>
      </p:sp>
      <p:sp>
        <p:nvSpPr>
          <p:cNvPr id="45" name="TextBox 44">
            <a:extLst>
              <a:ext uri="{FF2B5EF4-FFF2-40B4-BE49-F238E27FC236}">
                <a16:creationId xmlns:a16="http://schemas.microsoft.com/office/drawing/2014/main" id="{4A51E736-2952-684B-868A-B202496BE3AB}"/>
              </a:ext>
            </a:extLst>
          </p:cNvPr>
          <p:cNvSpPr txBox="1"/>
          <p:nvPr/>
        </p:nvSpPr>
        <p:spPr>
          <a:xfrm>
            <a:off x="3794631" y="6298952"/>
            <a:ext cx="2693430" cy="369332"/>
          </a:xfrm>
          <a:prstGeom prst="rect">
            <a:avLst/>
          </a:prstGeom>
          <a:noFill/>
        </p:spPr>
        <p:txBody>
          <a:bodyPr wrap="none" rtlCol="0">
            <a:spAutoFit/>
          </a:bodyPr>
          <a:lstStyle/>
          <a:p>
            <a:r>
              <a:rPr lang="en-US" dirty="0"/>
              <a:t>3,000,000 (3M) total pixels</a:t>
            </a:r>
          </a:p>
        </p:txBody>
      </p:sp>
      <p:sp>
        <p:nvSpPr>
          <p:cNvPr id="8" name="TextBox 7">
            <a:extLst>
              <a:ext uri="{FF2B5EF4-FFF2-40B4-BE49-F238E27FC236}">
                <a16:creationId xmlns:a16="http://schemas.microsoft.com/office/drawing/2014/main" id="{B5A36E0E-9A5F-EE46-89B8-B75FB232F8A3}"/>
              </a:ext>
            </a:extLst>
          </p:cNvPr>
          <p:cNvSpPr txBox="1"/>
          <p:nvPr/>
        </p:nvSpPr>
        <p:spPr>
          <a:xfrm>
            <a:off x="7858394" y="6132227"/>
            <a:ext cx="1218603" cy="369332"/>
          </a:xfrm>
          <a:prstGeom prst="rect">
            <a:avLst/>
          </a:prstGeom>
          <a:noFill/>
        </p:spPr>
        <p:txBody>
          <a:bodyPr wrap="none" rtlCol="0">
            <a:spAutoFit/>
          </a:bodyPr>
          <a:lstStyle/>
          <a:p>
            <a:r>
              <a:rPr lang="en-US" dirty="0"/>
              <a:t>(1000, 3M)</a:t>
            </a:r>
          </a:p>
        </p:txBody>
      </p:sp>
      <p:sp>
        <p:nvSpPr>
          <p:cNvPr id="22" name="TextBox 21">
            <a:extLst>
              <a:ext uri="{FF2B5EF4-FFF2-40B4-BE49-F238E27FC236}">
                <a16:creationId xmlns:a16="http://schemas.microsoft.com/office/drawing/2014/main" id="{9575278D-245A-BC47-899E-895BF0F052C6}"/>
              </a:ext>
            </a:extLst>
          </p:cNvPr>
          <p:cNvSpPr txBox="1"/>
          <p:nvPr/>
        </p:nvSpPr>
        <p:spPr>
          <a:xfrm>
            <a:off x="7897969" y="6548006"/>
            <a:ext cx="3857659" cy="369332"/>
          </a:xfrm>
          <a:prstGeom prst="rect">
            <a:avLst/>
          </a:prstGeom>
          <a:noFill/>
        </p:spPr>
        <p:txBody>
          <a:bodyPr wrap="none" rtlCol="0">
            <a:spAutoFit/>
          </a:bodyPr>
          <a:lstStyle/>
          <a:p>
            <a:r>
              <a:rPr lang="en-US" dirty="0"/>
              <a:t>3 billion parameters to learn in 1</a:t>
            </a:r>
            <a:r>
              <a:rPr lang="en-US" baseline="30000" dirty="0"/>
              <a:t>st</a:t>
            </a:r>
            <a:r>
              <a:rPr lang="en-US" dirty="0"/>
              <a:t> layer</a:t>
            </a:r>
          </a:p>
        </p:txBody>
      </p:sp>
    </p:spTree>
    <p:extLst>
      <p:ext uri="{BB962C8B-B14F-4D97-AF65-F5344CB8AC3E}">
        <p14:creationId xmlns:p14="http://schemas.microsoft.com/office/powerpoint/2010/main" val="66560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8"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BF45-40E1-6A45-A0AD-19F0AED796F6}"/>
              </a:ext>
            </a:extLst>
          </p:cNvPr>
          <p:cNvSpPr>
            <a:spLocks noGrp="1"/>
          </p:cNvSpPr>
          <p:nvPr>
            <p:ph type="title"/>
          </p:nvPr>
        </p:nvSpPr>
        <p:spPr/>
        <p:txBody>
          <a:bodyPr/>
          <a:lstStyle/>
          <a:p>
            <a:r>
              <a:rPr lang="en-US" dirty="0"/>
              <a:t>Lesson 7 – Improving the Architecture</a:t>
            </a:r>
          </a:p>
        </p:txBody>
      </p:sp>
      <p:pic>
        <p:nvPicPr>
          <p:cNvPr id="5" name="Content Placeholder 4">
            <a:extLst>
              <a:ext uri="{FF2B5EF4-FFF2-40B4-BE49-F238E27FC236}">
                <a16:creationId xmlns:a16="http://schemas.microsoft.com/office/drawing/2014/main" id="{4FE1C4D5-2828-4C49-A4E9-51C3E6F0A26B}"/>
              </a:ext>
            </a:extLst>
          </p:cNvPr>
          <p:cNvPicPr>
            <a:picLocks noGrp="1" noChangeAspect="1"/>
          </p:cNvPicPr>
          <p:nvPr>
            <p:ph idx="1"/>
          </p:nvPr>
        </p:nvPicPr>
        <p:blipFill>
          <a:blip r:embed="rId3"/>
          <a:stretch>
            <a:fillRect/>
          </a:stretch>
        </p:blipFill>
        <p:spPr>
          <a:xfrm>
            <a:off x="1181629" y="2146265"/>
            <a:ext cx="8842047" cy="3939980"/>
          </a:xfrm>
        </p:spPr>
      </p:pic>
    </p:spTree>
    <p:extLst>
      <p:ext uri="{BB962C8B-B14F-4D97-AF65-F5344CB8AC3E}">
        <p14:creationId xmlns:p14="http://schemas.microsoft.com/office/powerpoint/2010/main" val="3781622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DD85-2C56-F541-B6F2-2186EDEF3F83}"/>
              </a:ext>
            </a:extLst>
          </p:cNvPr>
          <p:cNvSpPr>
            <a:spLocks noGrp="1"/>
          </p:cNvSpPr>
          <p:nvPr>
            <p:ph type="title"/>
          </p:nvPr>
        </p:nvSpPr>
        <p:spPr/>
        <p:txBody>
          <a:bodyPr/>
          <a:lstStyle/>
          <a:p>
            <a:r>
              <a:rPr lang="en-US" dirty="0"/>
              <a:t>Lesson 7 – Hubel and Wiesel </a:t>
            </a:r>
          </a:p>
        </p:txBody>
      </p:sp>
      <p:pic>
        <p:nvPicPr>
          <p:cNvPr id="5" name="Content Placeholder 4">
            <a:extLst>
              <a:ext uri="{FF2B5EF4-FFF2-40B4-BE49-F238E27FC236}">
                <a16:creationId xmlns:a16="http://schemas.microsoft.com/office/drawing/2014/main" id="{559EFC37-0947-384B-95E1-37FB1374F1B8}"/>
              </a:ext>
            </a:extLst>
          </p:cNvPr>
          <p:cNvPicPr>
            <a:picLocks noGrp="1" noChangeAspect="1"/>
          </p:cNvPicPr>
          <p:nvPr>
            <p:ph idx="1"/>
          </p:nvPr>
        </p:nvPicPr>
        <p:blipFill>
          <a:blip r:embed="rId3"/>
          <a:stretch>
            <a:fillRect/>
          </a:stretch>
        </p:blipFill>
        <p:spPr>
          <a:xfrm>
            <a:off x="2430684" y="1854707"/>
            <a:ext cx="6596030" cy="4358439"/>
          </a:xfrm>
        </p:spPr>
      </p:pic>
    </p:spTree>
    <p:extLst>
      <p:ext uri="{BB962C8B-B14F-4D97-AF65-F5344CB8AC3E}">
        <p14:creationId xmlns:p14="http://schemas.microsoft.com/office/powerpoint/2010/main" val="1367510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DFDF-E11D-0B41-99FC-949930CADC0E}"/>
              </a:ext>
            </a:extLst>
          </p:cNvPr>
          <p:cNvSpPr>
            <a:spLocks noGrp="1"/>
          </p:cNvSpPr>
          <p:nvPr>
            <p:ph type="title"/>
          </p:nvPr>
        </p:nvSpPr>
        <p:spPr/>
        <p:txBody>
          <a:bodyPr/>
          <a:lstStyle/>
          <a:p>
            <a:r>
              <a:rPr lang="en-US" dirty="0"/>
              <a:t>Lesson 7 - Human vision</a:t>
            </a:r>
          </a:p>
        </p:txBody>
      </p:sp>
      <p:pic>
        <p:nvPicPr>
          <p:cNvPr id="5" name="Content Placeholder 4">
            <a:extLst>
              <a:ext uri="{FF2B5EF4-FFF2-40B4-BE49-F238E27FC236}">
                <a16:creationId xmlns:a16="http://schemas.microsoft.com/office/drawing/2014/main" id="{999E56C8-2D07-7E40-9497-BEA9DD3CA1A3}"/>
              </a:ext>
            </a:extLst>
          </p:cNvPr>
          <p:cNvPicPr>
            <a:picLocks noGrp="1" noChangeAspect="1"/>
          </p:cNvPicPr>
          <p:nvPr>
            <p:ph idx="1"/>
          </p:nvPr>
        </p:nvPicPr>
        <p:blipFill>
          <a:blip r:embed="rId3"/>
          <a:stretch>
            <a:fillRect/>
          </a:stretch>
        </p:blipFill>
        <p:spPr>
          <a:xfrm>
            <a:off x="2004580" y="1825624"/>
            <a:ext cx="7376160" cy="4917440"/>
          </a:xfrm>
        </p:spPr>
      </p:pic>
    </p:spTree>
    <p:extLst>
      <p:ext uri="{BB962C8B-B14F-4D97-AF65-F5344CB8AC3E}">
        <p14:creationId xmlns:p14="http://schemas.microsoft.com/office/powerpoint/2010/main" val="30341882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D363-F1B6-404F-9959-F77925256B49}"/>
              </a:ext>
            </a:extLst>
          </p:cNvPr>
          <p:cNvSpPr>
            <a:spLocks noGrp="1"/>
          </p:cNvSpPr>
          <p:nvPr>
            <p:ph type="title"/>
          </p:nvPr>
        </p:nvSpPr>
        <p:spPr/>
        <p:txBody>
          <a:bodyPr/>
          <a:lstStyle/>
          <a:p>
            <a:r>
              <a:rPr lang="en-US" dirty="0"/>
              <a:t>Lesson 7 – Mapping a CNN to Human Vision</a:t>
            </a:r>
          </a:p>
        </p:txBody>
      </p:sp>
      <p:pic>
        <p:nvPicPr>
          <p:cNvPr id="4" name="Content Placeholder 4">
            <a:extLst>
              <a:ext uri="{FF2B5EF4-FFF2-40B4-BE49-F238E27FC236}">
                <a16:creationId xmlns:a16="http://schemas.microsoft.com/office/drawing/2014/main" id="{6F1CFA8E-5DB8-C64D-9767-D266E86D6200}"/>
              </a:ext>
            </a:extLst>
          </p:cNvPr>
          <p:cNvPicPr>
            <a:picLocks noChangeAspect="1"/>
          </p:cNvPicPr>
          <p:nvPr/>
        </p:nvPicPr>
        <p:blipFill>
          <a:blip r:embed="rId2"/>
          <a:stretch>
            <a:fillRect/>
          </a:stretch>
        </p:blipFill>
        <p:spPr>
          <a:xfrm>
            <a:off x="4164107" y="1690688"/>
            <a:ext cx="3863785" cy="2575857"/>
          </a:xfrm>
          <a:prstGeom prst="rect">
            <a:avLst/>
          </a:prstGeom>
        </p:spPr>
      </p:pic>
      <p:pic>
        <p:nvPicPr>
          <p:cNvPr id="5" name="Content Placeholder 4">
            <a:extLst>
              <a:ext uri="{FF2B5EF4-FFF2-40B4-BE49-F238E27FC236}">
                <a16:creationId xmlns:a16="http://schemas.microsoft.com/office/drawing/2014/main" id="{80F93C10-A4D0-2E4B-89C7-2A849DCF7760}"/>
              </a:ext>
            </a:extLst>
          </p:cNvPr>
          <p:cNvPicPr>
            <a:picLocks noGrp="1" noChangeAspect="1"/>
          </p:cNvPicPr>
          <p:nvPr>
            <p:ph idx="1"/>
          </p:nvPr>
        </p:nvPicPr>
        <p:blipFill>
          <a:blip r:embed="rId3"/>
          <a:stretch>
            <a:fillRect/>
          </a:stretch>
        </p:blipFill>
        <p:spPr>
          <a:xfrm>
            <a:off x="3009418" y="4103825"/>
            <a:ext cx="6180881" cy="2754175"/>
          </a:xfrm>
        </p:spPr>
      </p:pic>
    </p:spTree>
    <p:extLst>
      <p:ext uri="{BB962C8B-B14F-4D97-AF65-F5344CB8AC3E}">
        <p14:creationId xmlns:p14="http://schemas.microsoft.com/office/powerpoint/2010/main" val="1826304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Convolution</a:t>
            </a:r>
          </a:p>
        </p:txBody>
      </p:sp>
      <p:graphicFrame>
        <p:nvGraphicFramePr>
          <p:cNvPr id="3" name="Table 2"/>
          <p:cNvGraphicFramePr>
            <a:graphicFrameLocks noGrp="1"/>
          </p:cNvGraphicFramePr>
          <p:nvPr>
            <p:extLst/>
          </p:nvPr>
        </p:nvGraphicFramePr>
        <p:xfrm>
          <a:off x="470797" y="1438366"/>
          <a:ext cx="3837042" cy="3840480"/>
        </p:xfrm>
        <a:graphic>
          <a:graphicData uri="http://schemas.openxmlformats.org/drawingml/2006/table">
            <a:tbl>
              <a:tblPr firstRow="1" bandRow="1">
                <a:tableStyleId>{5C22544A-7EE6-4342-B048-85BDC9FD1C3A}</a:tableStyleId>
              </a:tblPr>
              <a:tblGrid>
                <a:gridCol w="639507">
                  <a:extLst>
                    <a:ext uri="{9D8B030D-6E8A-4147-A177-3AD203B41FA5}">
                      <a16:colId xmlns:a16="http://schemas.microsoft.com/office/drawing/2014/main" val="20000"/>
                    </a:ext>
                  </a:extLst>
                </a:gridCol>
                <a:gridCol w="639507">
                  <a:extLst>
                    <a:ext uri="{9D8B030D-6E8A-4147-A177-3AD203B41FA5}">
                      <a16:colId xmlns:a16="http://schemas.microsoft.com/office/drawing/2014/main" val="20001"/>
                    </a:ext>
                  </a:extLst>
                </a:gridCol>
                <a:gridCol w="639507">
                  <a:extLst>
                    <a:ext uri="{9D8B030D-6E8A-4147-A177-3AD203B41FA5}">
                      <a16:colId xmlns:a16="http://schemas.microsoft.com/office/drawing/2014/main" val="20002"/>
                    </a:ext>
                  </a:extLst>
                </a:gridCol>
                <a:gridCol w="639507">
                  <a:extLst>
                    <a:ext uri="{9D8B030D-6E8A-4147-A177-3AD203B41FA5}">
                      <a16:colId xmlns:a16="http://schemas.microsoft.com/office/drawing/2014/main" val="20003"/>
                    </a:ext>
                  </a:extLst>
                </a:gridCol>
                <a:gridCol w="639507">
                  <a:extLst>
                    <a:ext uri="{9D8B030D-6E8A-4147-A177-3AD203B41FA5}">
                      <a16:colId xmlns:a16="http://schemas.microsoft.com/office/drawing/2014/main" val="20004"/>
                    </a:ext>
                  </a:extLst>
                </a:gridCol>
                <a:gridCol w="639507">
                  <a:extLst>
                    <a:ext uri="{9D8B030D-6E8A-4147-A177-3AD203B41FA5}">
                      <a16:colId xmlns:a16="http://schemas.microsoft.com/office/drawing/2014/main" val="20005"/>
                    </a:ext>
                  </a:extLst>
                </a:gridCol>
              </a:tblGrid>
              <a:tr h="610326">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10326">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0326">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0326">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5868637" y="2326296"/>
          <a:ext cx="1939893" cy="1935732"/>
        </p:xfrm>
        <a:graphic>
          <a:graphicData uri="http://schemas.openxmlformats.org/drawingml/2006/table">
            <a:tbl>
              <a:tblPr firstRow="1" bandRow="1">
                <a:tableStyleId>{5C22544A-7EE6-4342-B048-85BDC9FD1C3A}</a:tableStyleId>
              </a:tblPr>
              <a:tblGrid>
                <a:gridCol w="646631">
                  <a:extLst>
                    <a:ext uri="{9D8B030D-6E8A-4147-A177-3AD203B41FA5}">
                      <a16:colId xmlns:a16="http://schemas.microsoft.com/office/drawing/2014/main" val="20000"/>
                    </a:ext>
                  </a:extLst>
                </a:gridCol>
                <a:gridCol w="646631">
                  <a:extLst>
                    <a:ext uri="{9D8B030D-6E8A-4147-A177-3AD203B41FA5}">
                      <a16:colId xmlns:a16="http://schemas.microsoft.com/office/drawing/2014/main" val="20001"/>
                    </a:ext>
                  </a:extLst>
                </a:gridCol>
                <a:gridCol w="646631">
                  <a:extLst>
                    <a:ext uri="{9D8B030D-6E8A-4147-A177-3AD203B41FA5}">
                      <a16:colId xmlns:a16="http://schemas.microsoft.com/office/drawing/2014/main" val="20002"/>
                    </a:ext>
                  </a:extLst>
                </a:gridCol>
              </a:tblGrid>
              <a:tr h="62706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5673">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5572">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6" name="TextBox 15"/>
              <p:cNvSpPr txBox="1"/>
              <p:nvPr/>
            </p:nvSpPr>
            <p:spPr>
              <a:xfrm>
                <a:off x="4996249" y="3050828"/>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96249" y="3050828"/>
                <a:ext cx="363881" cy="61555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364361" y="308446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364361" y="3084461"/>
                <a:ext cx="448841" cy="553998"/>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22" name="Table 21"/>
          <p:cNvGraphicFramePr>
            <a:graphicFrameLocks noGrp="1"/>
          </p:cNvGraphicFramePr>
          <p:nvPr>
            <p:extLst>
              <p:ext uri="{D42A27DB-BD31-4B8C-83A1-F6EECF244321}">
                <p14:modId xmlns:p14="http://schemas.microsoft.com/office/powerpoint/2010/main" val="233007699"/>
              </p:ext>
            </p:extLst>
          </p:nvPr>
        </p:nvGraphicFramePr>
        <p:xfrm>
          <a:off x="9181398" y="2129290"/>
          <a:ext cx="2581264" cy="2556292"/>
        </p:xfrm>
        <a:graphic>
          <a:graphicData uri="http://schemas.openxmlformats.org/drawingml/2006/table">
            <a:tbl>
              <a:tblPr firstRow="1" bandRow="1">
                <a:tableStyleId>{5C22544A-7EE6-4342-B048-85BDC9FD1C3A}</a:tableStyleId>
              </a:tblPr>
              <a:tblGrid>
                <a:gridCol w="645316">
                  <a:extLst>
                    <a:ext uri="{9D8B030D-6E8A-4147-A177-3AD203B41FA5}">
                      <a16:colId xmlns:a16="http://schemas.microsoft.com/office/drawing/2014/main" val="20000"/>
                    </a:ext>
                  </a:extLst>
                </a:gridCol>
                <a:gridCol w="645316">
                  <a:extLst>
                    <a:ext uri="{9D8B030D-6E8A-4147-A177-3AD203B41FA5}">
                      <a16:colId xmlns:a16="http://schemas.microsoft.com/office/drawing/2014/main" val="20001"/>
                    </a:ext>
                  </a:extLst>
                </a:gridCol>
                <a:gridCol w="645316">
                  <a:extLst>
                    <a:ext uri="{9D8B030D-6E8A-4147-A177-3AD203B41FA5}">
                      <a16:colId xmlns:a16="http://schemas.microsoft.com/office/drawing/2014/main" val="20002"/>
                    </a:ext>
                  </a:extLst>
                </a:gridCol>
                <a:gridCol w="645316">
                  <a:extLst>
                    <a:ext uri="{9D8B030D-6E8A-4147-A177-3AD203B41FA5}">
                      <a16:colId xmlns:a16="http://schemas.microsoft.com/office/drawing/2014/main" val="20003"/>
                    </a:ext>
                  </a:extLst>
                </a:gridCol>
              </a:tblGrid>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9073">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39073">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4" name="Group 3"/>
          <p:cNvGrpSpPr/>
          <p:nvPr/>
        </p:nvGrpSpPr>
        <p:grpSpPr>
          <a:xfrm>
            <a:off x="470797" y="1383192"/>
            <a:ext cx="2037051" cy="1975412"/>
            <a:chOff x="6205114" y="3654213"/>
            <a:chExt cx="2540739" cy="1986877"/>
          </a:xfrm>
        </p:grpSpPr>
        <p:grpSp>
          <p:nvGrpSpPr>
            <p:cNvPr id="90" name="Group 89"/>
            <p:cNvGrpSpPr/>
            <p:nvPr/>
          </p:nvGrpSpPr>
          <p:grpSpPr>
            <a:xfrm>
              <a:off x="6205114" y="3654213"/>
              <a:ext cx="2540739" cy="1986877"/>
              <a:chOff x="799546" y="1365663"/>
              <a:chExt cx="1553283" cy="1225504"/>
            </a:xfrm>
          </p:grpSpPr>
          <p:grpSp>
            <p:nvGrpSpPr>
              <p:cNvPr id="91" name="Group 90"/>
              <p:cNvGrpSpPr/>
              <p:nvPr/>
            </p:nvGrpSpPr>
            <p:grpSpPr>
              <a:xfrm>
                <a:off x="799546" y="1365663"/>
                <a:ext cx="1465859" cy="1225504"/>
                <a:chOff x="4369844" y="4569644"/>
                <a:chExt cx="1465859" cy="1225504"/>
              </a:xfrm>
            </p:grpSpPr>
            <p:sp>
              <p:nvSpPr>
                <p:cNvPr id="95" name="Rectangle 94"/>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6" name="TextBox 95"/>
                <p:cNvSpPr txBox="1"/>
                <p:nvPr/>
              </p:nvSpPr>
              <p:spPr>
                <a:xfrm>
                  <a:off x="4649572" y="4569644"/>
                  <a:ext cx="276038" cy="307777"/>
                </a:xfrm>
                <a:prstGeom prst="rect">
                  <a:avLst/>
                </a:prstGeom>
                <a:noFill/>
              </p:spPr>
              <p:txBody>
                <a:bodyPr wrap="none" rtlCol="0">
                  <a:spAutoFit/>
                </a:bodyPr>
                <a:lstStyle/>
                <a:p>
                  <a:r>
                    <a:rPr lang="en-US" sz="1400"/>
                    <a:t>1</a:t>
                  </a:r>
                </a:p>
              </p:txBody>
            </p:sp>
            <p:sp>
              <p:nvSpPr>
                <p:cNvPr id="97" name="TextBox 96"/>
                <p:cNvSpPr txBox="1"/>
                <p:nvPr/>
              </p:nvSpPr>
              <p:spPr>
                <a:xfrm>
                  <a:off x="4649572" y="4951263"/>
                  <a:ext cx="276038" cy="307777"/>
                </a:xfrm>
                <a:prstGeom prst="rect">
                  <a:avLst/>
                </a:prstGeom>
                <a:noFill/>
              </p:spPr>
              <p:txBody>
                <a:bodyPr wrap="none" rtlCol="0">
                  <a:spAutoFit/>
                </a:bodyPr>
                <a:lstStyle/>
                <a:p>
                  <a:r>
                    <a:rPr lang="en-US" sz="1400"/>
                    <a:t>1</a:t>
                  </a:r>
                </a:p>
              </p:txBody>
            </p:sp>
            <p:sp>
              <p:nvSpPr>
                <p:cNvPr id="98" name="TextBox 97"/>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92" name="TextBox 91"/>
              <p:cNvSpPr txBox="1"/>
              <p:nvPr/>
            </p:nvSpPr>
            <p:spPr>
              <a:xfrm>
                <a:off x="2022289" y="1369709"/>
                <a:ext cx="330540" cy="307777"/>
              </a:xfrm>
              <a:prstGeom prst="rect">
                <a:avLst/>
              </a:prstGeom>
              <a:noFill/>
            </p:spPr>
            <p:txBody>
              <a:bodyPr wrap="none" rtlCol="0">
                <a:spAutoFit/>
              </a:bodyPr>
              <a:lstStyle/>
              <a:p>
                <a:r>
                  <a:rPr lang="en-US" sz="1400"/>
                  <a:t>-1</a:t>
                </a:r>
              </a:p>
            </p:txBody>
          </p:sp>
          <p:sp>
            <p:nvSpPr>
              <p:cNvPr id="93" name="TextBox 92"/>
              <p:cNvSpPr txBox="1"/>
              <p:nvPr/>
            </p:nvSpPr>
            <p:spPr>
              <a:xfrm>
                <a:off x="2022289" y="1754976"/>
                <a:ext cx="330540" cy="307777"/>
              </a:xfrm>
              <a:prstGeom prst="rect">
                <a:avLst/>
              </a:prstGeom>
              <a:noFill/>
            </p:spPr>
            <p:txBody>
              <a:bodyPr wrap="none" rtlCol="0">
                <a:spAutoFit/>
              </a:bodyPr>
              <a:lstStyle/>
              <a:p>
                <a:r>
                  <a:rPr lang="en-US" sz="1400"/>
                  <a:t>-1</a:t>
                </a:r>
              </a:p>
            </p:txBody>
          </p:sp>
          <p:sp>
            <p:nvSpPr>
              <p:cNvPr id="94" name="TextBox 93"/>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82" name="TextBox 8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83" name="TextBox 8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84" name="TextBox 8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49" name="Group 248"/>
          <p:cNvGrpSpPr/>
          <p:nvPr/>
        </p:nvGrpSpPr>
        <p:grpSpPr>
          <a:xfrm>
            <a:off x="1104428" y="1389714"/>
            <a:ext cx="2037051" cy="1975412"/>
            <a:chOff x="6205114" y="3654213"/>
            <a:chExt cx="2540739" cy="1986877"/>
          </a:xfrm>
        </p:grpSpPr>
        <p:grpSp>
          <p:nvGrpSpPr>
            <p:cNvPr id="250" name="Group 249"/>
            <p:cNvGrpSpPr/>
            <p:nvPr/>
          </p:nvGrpSpPr>
          <p:grpSpPr>
            <a:xfrm>
              <a:off x="6205114" y="3654213"/>
              <a:ext cx="2540739" cy="1986877"/>
              <a:chOff x="799546" y="1365663"/>
              <a:chExt cx="1553283" cy="1225504"/>
            </a:xfrm>
          </p:grpSpPr>
          <p:grpSp>
            <p:nvGrpSpPr>
              <p:cNvPr id="254" name="Group 253"/>
              <p:cNvGrpSpPr/>
              <p:nvPr/>
            </p:nvGrpSpPr>
            <p:grpSpPr>
              <a:xfrm>
                <a:off x="799546" y="1365663"/>
                <a:ext cx="1465859" cy="1225504"/>
                <a:chOff x="4369844" y="4569644"/>
                <a:chExt cx="1465859" cy="1225504"/>
              </a:xfrm>
            </p:grpSpPr>
            <p:sp>
              <p:nvSpPr>
                <p:cNvPr id="258" name="Rectangle 257"/>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9" name="TextBox 258"/>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60" name="TextBox 259"/>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61" name="TextBox 260"/>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55" name="TextBox 254"/>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56" name="TextBox 255"/>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57" name="TextBox 256"/>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51" name="TextBox 250"/>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52" name="TextBox 251"/>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53" name="TextBox 252"/>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62" name="Group 261"/>
          <p:cNvGrpSpPr/>
          <p:nvPr/>
        </p:nvGrpSpPr>
        <p:grpSpPr>
          <a:xfrm>
            <a:off x="1749523" y="1389714"/>
            <a:ext cx="2037051" cy="1975412"/>
            <a:chOff x="6205114" y="3654213"/>
            <a:chExt cx="2540739" cy="1986877"/>
          </a:xfrm>
        </p:grpSpPr>
        <p:grpSp>
          <p:nvGrpSpPr>
            <p:cNvPr id="263" name="Group 262"/>
            <p:cNvGrpSpPr/>
            <p:nvPr/>
          </p:nvGrpSpPr>
          <p:grpSpPr>
            <a:xfrm>
              <a:off x="6205114" y="3654213"/>
              <a:ext cx="2540739" cy="1986877"/>
              <a:chOff x="799546" y="1365663"/>
              <a:chExt cx="1553283" cy="1225504"/>
            </a:xfrm>
          </p:grpSpPr>
          <p:grpSp>
            <p:nvGrpSpPr>
              <p:cNvPr id="267" name="Group 266"/>
              <p:cNvGrpSpPr/>
              <p:nvPr/>
            </p:nvGrpSpPr>
            <p:grpSpPr>
              <a:xfrm>
                <a:off x="799546" y="1365663"/>
                <a:ext cx="1465859" cy="1225504"/>
                <a:chOff x="4369844" y="4569644"/>
                <a:chExt cx="1465859" cy="1225504"/>
              </a:xfrm>
            </p:grpSpPr>
            <p:sp>
              <p:nvSpPr>
                <p:cNvPr id="271" name="Rectangle 270"/>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2" name="TextBox 271"/>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73" name="TextBox 272"/>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74" name="TextBox 273"/>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68" name="TextBox 267"/>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69" name="TextBox 268"/>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70" name="TextBox 269"/>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64" name="TextBox 263"/>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65" name="TextBox 264"/>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66" name="TextBox 265"/>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88" name="Group 287"/>
          <p:cNvGrpSpPr/>
          <p:nvPr/>
        </p:nvGrpSpPr>
        <p:grpSpPr>
          <a:xfrm>
            <a:off x="2383154" y="1389714"/>
            <a:ext cx="2037051" cy="1975412"/>
            <a:chOff x="6205114" y="3654213"/>
            <a:chExt cx="2540739" cy="1986877"/>
          </a:xfrm>
        </p:grpSpPr>
        <p:grpSp>
          <p:nvGrpSpPr>
            <p:cNvPr id="289" name="Group 288"/>
            <p:cNvGrpSpPr/>
            <p:nvPr/>
          </p:nvGrpSpPr>
          <p:grpSpPr>
            <a:xfrm>
              <a:off x="6205114" y="3654213"/>
              <a:ext cx="2540739" cy="1986877"/>
              <a:chOff x="799546" y="1365663"/>
              <a:chExt cx="1553283" cy="1225504"/>
            </a:xfrm>
          </p:grpSpPr>
          <p:grpSp>
            <p:nvGrpSpPr>
              <p:cNvPr id="293" name="Group 292"/>
              <p:cNvGrpSpPr/>
              <p:nvPr/>
            </p:nvGrpSpPr>
            <p:grpSpPr>
              <a:xfrm>
                <a:off x="799546" y="1365663"/>
                <a:ext cx="1465859" cy="1225504"/>
                <a:chOff x="4369844" y="4569644"/>
                <a:chExt cx="1465859" cy="1225504"/>
              </a:xfrm>
            </p:grpSpPr>
            <p:sp>
              <p:nvSpPr>
                <p:cNvPr id="297" name="Rectangle 296"/>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8" name="TextBox 297"/>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99" name="TextBox 298"/>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00" name="TextBox 299"/>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94" name="TextBox 293"/>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95" name="TextBox 294"/>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96" name="TextBox 295"/>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90" name="TextBox 289"/>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91" name="TextBox 290"/>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92" name="TextBox 291"/>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01" name="Group 300"/>
          <p:cNvGrpSpPr/>
          <p:nvPr/>
        </p:nvGrpSpPr>
        <p:grpSpPr>
          <a:xfrm>
            <a:off x="470797" y="2017255"/>
            <a:ext cx="2037051" cy="1975412"/>
            <a:chOff x="6205114" y="3654213"/>
            <a:chExt cx="2540739" cy="1986877"/>
          </a:xfrm>
        </p:grpSpPr>
        <p:grpSp>
          <p:nvGrpSpPr>
            <p:cNvPr id="302" name="Group 301"/>
            <p:cNvGrpSpPr/>
            <p:nvPr/>
          </p:nvGrpSpPr>
          <p:grpSpPr>
            <a:xfrm>
              <a:off x="6205114" y="3654213"/>
              <a:ext cx="2540739" cy="1986877"/>
              <a:chOff x="799546" y="1365663"/>
              <a:chExt cx="1553283" cy="1225504"/>
            </a:xfrm>
          </p:grpSpPr>
          <p:grpSp>
            <p:nvGrpSpPr>
              <p:cNvPr id="306" name="Group 305"/>
              <p:cNvGrpSpPr/>
              <p:nvPr/>
            </p:nvGrpSpPr>
            <p:grpSpPr>
              <a:xfrm>
                <a:off x="799546" y="1365663"/>
                <a:ext cx="1465859" cy="1225504"/>
                <a:chOff x="4369844" y="4569644"/>
                <a:chExt cx="1465859" cy="1225504"/>
              </a:xfrm>
            </p:grpSpPr>
            <p:sp>
              <p:nvSpPr>
                <p:cNvPr id="310" name="Rectangle 309"/>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1" name="TextBox 310"/>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12" name="TextBox 311"/>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13" name="TextBox 312"/>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07" name="TextBox 306"/>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08" name="TextBox 307"/>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09" name="TextBox 308"/>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03" name="TextBox 302"/>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04" name="TextBox 303"/>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05" name="TextBox 304"/>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14" name="Group 313"/>
          <p:cNvGrpSpPr/>
          <p:nvPr/>
        </p:nvGrpSpPr>
        <p:grpSpPr>
          <a:xfrm>
            <a:off x="1111300" y="2023777"/>
            <a:ext cx="2037051" cy="1975412"/>
            <a:chOff x="6205114" y="3654213"/>
            <a:chExt cx="2540739" cy="1986877"/>
          </a:xfrm>
        </p:grpSpPr>
        <p:grpSp>
          <p:nvGrpSpPr>
            <p:cNvPr id="315" name="Group 314"/>
            <p:cNvGrpSpPr/>
            <p:nvPr/>
          </p:nvGrpSpPr>
          <p:grpSpPr>
            <a:xfrm>
              <a:off x="6205114" y="3654213"/>
              <a:ext cx="2540739" cy="1986877"/>
              <a:chOff x="799546" y="1365663"/>
              <a:chExt cx="1553283" cy="1225504"/>
            </a:xfrm>
          </p:grpSpPr>
          <p:grpSp>
            <p:nvGrpSpPr>
              <p:cNvPr id="319" name="Group 318"/>
              <p:cNvGrpSpPr/>
              <p:nvPr/>
            </p:nvGrpSpPr>
            <p:grpSpPr>
              <a:xfrm>
                <a:off x="799546" y="1365663"/>
                <a:ext cx="1465859" cy="1225504"/>
                <a:chOff x="4369844" y="4569644"/>
                <a:chExt cx="1465859" cy="1225504"/>
              </a:xfrm>
            </p:grpSpPr>
            <p:sp>
              <p:nvSpPr>
                <p:cNvPr id="323" name="Rectangle 322"/>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4" name="TextBox 323"/>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25" name="TextBox 324"/>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26" name="TextBox 325"/>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20" name="TextBox 319"/>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21" name="TextBox 320"/>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22" name="TextBox 321"/>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16" name="TextBox 315"/>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17" name="TextBox 316"/>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18" name="TextBox 317"/>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27" name="Group 326"/>
          <p:cNvGrpSpPr/>
          <p:nvPr/>
        </p:nvGrpSpPr>
        <p:grpSpPr>
          <a:xfrm>
            <a:off x="1746799" y="2020288"/>
            <a:ext cx="2037051" cy="1975412"/>
            <a:chOff x="6205114" y="3654213"/>
            <a:chExt cx="2540739" cy="1986877"/>
          </a:xfrm>
        </p:grpSpPr>
        <p:grpSp>
          <p:nvGrpSpPr>
            <p:cNvPr id="328" name="Group 327"/>
            <p:cNvGrpSpPr/>
            <p:nvPr/>
          </p:nvGrpSpPr>
          <p:grpSpPr>
            <a:xfrm>
              <a:off x="6205114" y="3654213"/>
              <a:ext cx="2540739" cy="1986877"/>
              <a:chOff x="799546" y="1365663"/>
              <a:chExt cx="1553283" cy="1225504"/>
            </a:xfrm>
          </p:grpSpPr>
          <p:grpSp>
            <p:nvGrpSpPr>
              <p:cNvPr id="332" name="Group 331"/>
              <p:cNvGrpSpPr/>
              <p:nvPr/>
            </p:nvGrpSpPr>
            <p:grpSpPr>
              <a:xfrm>
                <a:off x="799546" y="1365663"/>
                <a:ext cx="1465859" cy="1225504"/>
                <a:chOff x="4369844" y="4569644"/>
                <a:chExt cx="1465859" cy="1225504"/>
              </a:xfrm>
            </p:grpSpPr>
            <p:sp>
              <p:nvSpPr>
                <p:cNvPr id="336" name="Rectangle 335"/>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7" name="TextBox 336"/>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38" name="TextBox 337"/>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39" name="TextBox 338"/>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33" name="TextBox 332"/>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34" name="TextBox 333"/>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35" name="TextBox 334"/>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29" name="TextBox 328"/>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30" name="TextBox 329"/>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31" name="TextBox 330"/>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40" name="Group 339"/>
          <p:cNvGrpSpPr/>
          <p:nvPr/>
        </p:nvGrpSpPr>
        <p:grpSpPr>
          <a:xfrm>
            <a:off x="2385241" y="2017255"/>
            <a:ext cx="2037051" cy="1975412"/>
            <a:chOff x="6205114" y="3654213"/>
            <a:chExt cx="2540739" cy="1986877"/>
          </a:xfrm>
        </p:grpSpPr>
        <p:grpSp>
          <p:nvGrpSpPr>
            <p:cNvPr id="341" name="Group 340"/>
            <p:cNvGrpSpPr/>
            <p:nvPr/>
          </p:nvGrpSpPr>
          <p:grpSpPr>
            <a:xfrm>
              <a:off x="6205114" y="3654213"/>
              <a:ext cx="2540739" cy="1986877"/>
              <a:chOff x="799546" y="1365663"/>
              <a:chExt cx="1553283" cy="1225504"/>
            </a:xfrm>
          </p:grpSpPr>
          <p:grpSp>
            <p:nvGrpSpPr>
              <p:cNvPr id="345" name="Group 344"/>
              <p:cNvGrpSpPr/>
              <p:nvPr/>
            </p:nvGrpSpPr>
            <p:grpSpPr>
              <a:xfrm>
                <a:off x="799546" y="1365663"/>
                <a:ext cx="1465859" cy="1225504"/>
                <a:chOff x="4369844" y="4569644"/>
                <a:chExt cx="1465859" cy="1225504"/>
              </a:xfrm>
            </p:grpSpPr>
            <p:sp>
              <p:nvSpPr>
                <p:cNvPr id="349" name="Rectangle 348"/>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50" name="TextBox 349"/>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51" name="TextBox 350"/>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52" name="TextBox 351"/>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346" name="TextBox 345"/>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47" name="TextBox 346"/>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48" name="TextBox 347"/>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42" name="TextBox 34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43" name="TextBox 34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344" name="TextBox 34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6" name="TextBox 5">
            <a:extLst>
              <a:ext uri="{FF2B5EF4-FFF2-40B4-BE49-F238E27FC236}">
                <a16:creationId xmlns:a16="http://schemas.microsoft.com/office/drawing/2014/main" id="{2884AEB6-2224-2C49-B2C9-304AD605B707}"/>
              </a:ext>
            </a:extLst>
          </p:cNvPr>
          <p:cNvSpPr txBox="1"/>
          <p:nvPr/>
        </p:nvSpPr>
        <p:spPr>
          <a:xfrm>
            <a:off x="9310081" y="2279676"/>
            <a:ext cx="434734" cy="461665"/>
          </a:xfrm>
          <a:prstGeom prst="rect">
            <a:avLst/>
          </a:prstGeom>
          <a:noFill/>
        </p:spPr>
        <p:txBody>
          <a:bodyPr wrap="none" rtlCol="0">
            <a:spAutoFit/>
          </a:bodyPr>
          <a:lstStyle/>
          <a:p>
            <a:r>
              <a:rPr lang="en-US" sz="2400" dirty="0"/>
              <a:t>-5</a:t>
            </a:r>
          </a:p>
        </p:txBody>
      </p:sp>
      <p:sp>
        <p:nvSpPr>
          <p:cNvPr id="5" name="TextBox 4">
            <a:extLst>
              <a:ext uri="{FF2B5EF4-FFF2-40B4-BE49-F238E27FC236}">
                <a16:creationId xmlns:a16="http://schemas.microsoft.com/office/drawing/2014/main" id="{6DEE4715-34AE-A548-9273-9FCE2A56CC41}"/>
              </a:ext>
            </a:extLst>
          </p:cNvPr>
          <p:cNvSpPr txBox="1"/>
          <p:nvPr/>
        </p:nvSpPr>
        <p:spPr>
          <a:xfrm>
            <a:off x="9960167" y="2278497"/>
            <a:ext cx="434734" cy="461665"/>
          </a:xfrm>
          <a:prstGeom prst="rect">
            <a:avLst/>
          </a:prstGeom>
          <a:noFill/>
        </p:spPr>
        <p:txBody>
          <a:bodyPr wrap="none" rtlCol="0">
            <a:spAutoFit/>
          </a:bodyPr>
          <a:lstStyle/>
          <a:p>
            <a:r>
              <a:rPr lang="en-US" sz="2400" dirty="0"/>
              <a:t>-4</a:t>
            </a:r>
          </a:p>
        </p:txBody>
      </p:sp>
      <p:sp>
        <p:nvSpPr>
          <p:cNvPr id="9" name="TextBox 8">
            <a:extLst>
              <a:ext uri="{FF2B5EF4-FFF2-40B4-BE49-F238E27FC236}">
                <a16:creationId xmlns:a16="http://schemas.microsoft.com/office/drawing/2014/main" id="{CFD2F8BD-DA6E-4649-B44B-FB7A96C7B98A}"/>
              </a:ext>
            </a:extLst>
          </p:cNvPr>
          <p:cNvSpPr txBox="1"/>
          <p:nvPr/>
        </p:nvSpPr>
        <p:spPr>
          <a:xfrm>
            <a:off x="10610253" y="2280750"/>
            <a:ext cx="340158" cy="461665"/>
          </a:xfrm>
          <a:prstGeom prst="rect">
            <a:avLst/>
          </a:prstGeom>
          <a:noFill/>
        </p:spPr>
        <p:txBody>
          <a:bodyPr wrap="none" rtlCol="0">
            <a:spAutoFit/>
          </a:bodyPr>
          <a:lstStyle/>
          <a:p>
            <a:r>
              <a:rPr lang="en-US" sz="2400" dirty="0"/>
              <a:t>0</a:t>
            </a:r>
          </a:p>
        </p:txBody>
      </p:sp>
      <p:sp>
        <p:nvSpPr>
          <p:cNvPr id="10" name="TextBox 9">
            <a:extLst>
              <a:ext uri="{FF2B5EF4-FFF2-40B4-BE49-F238E27FC236}">
                <a16:creationId xmlns:a16="http://schemas.microsoft.com/office/drawing/2014/main" id="{AD5E92B6-D639-CC45-94D5-B8E8E9E32617}"/>
              </a:ext>
            </a:extLst>
          </p:cNvPr>
          <p:cNvSpPr txBox="1"/>
          <p:nvPr/>
        </p:nvSpPr>
        <p:spPr>
          <a:xfrm>
            <a:off x="11280135" y="2290721"/>
            <a:ext cx="340158" cy="461665"/>
          </a:xfrm>
          <a:prstGeom prst="rect">
            <a:avLst/>
          </a:prstGeom>
          <a:noFill/>
        </p:spPr>
        <p:txBody>
          <a:bodyPr wrap="none" rtlCol="0">
            <a:spAutoFit/>
          </a:bodyPr>
          <a:lstStyle/>
          <a:p>
            <a:r>
              <a:rPr lang="en-US" sz="2400" dirty="0"/>
              <a:t>8</a:t>
            </a:r>
          </a:p>
        </p:txBody>
      </p:sp>
      <p:sp>
        <p:nvSpPr>
          <p:cNvPr id="11" name="TextBox 10">
            <a:extLst>
              <a:ext uri="{FF2B5EF4-FFF2-40B4-BE49-F238E27FC236}">
                <a16:creationId xmlns:a16="http://schemas.microsoft.com/office/drawing/2014/main" id="{BDE8DC1E-8093-884C-B96D-6D17CE06847C}"/>
              </a:ext>
            </a:extLst>
          </p:cNvPr>
          <p:cNvSpPr txBox="1"/>
          <p:nvPr/>
        </p:nvSpPr>
        <p:spPr>
          <a:xfrm>
            <a:off x="9251572" y="2924830"/>
            <a:ext cx="590226" cy="461665"/>
          </a:xfrm>
          <a:prstGeom prst="rect">
            <a:avLst/>
          </a:prstGeom>
          <a:noFill/>
        </p:spPr>
        <p:txBody>
          <a:bodyPr wrap="none" rtlCol="0">
            <a:spAutoFit/>
          </a:bodyPr>
          <a:lstStyle/>
          <a:p>
            <a:r>
              <a:rPr lang="en-US" sz="2400" dirty="0"/>
              <a:t>-10</a:t>
            </a:r>
          </a:p>
        </p:txBody>
      </p:sp>
      <p:sp>
        <p:nvSpPr>
          <p:cNvPr id="12" name="TextBox 11">
            <a:extLst>
              <a:ext uri="{FF2B5EF4-FFF2-40B4-BE49-F238E27FC236}">
                <a16:creationId xmlns:a16="http://schemas.microsoft.com/office/drawing/2014/main" id="{2149A1F6-DD2D-5D47-A82E-3DCEDE65D1BC}"/>
              </a:ext>
            </a:extLst>
          </p:cNvPr>
          <p:cNvSpPr txBox="1"/>
          <p:nvPr/>
        </p:nvSpPr>
        <p:spPr>
          <a:xfrm>
            <a:off x="9936349" y="2927793"/>
            <a:ext cx="434734"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A9C44489-3F03-A54B-8914-F21C3796C5AA}"/>
              </a:ext>
            </a:extLst>
          </p:cNvPr>
          <p:cNvSpPr txBox="1"/>
          <p:nvPr/>
        </p:nvSpPr>
        <p:spPr>
          <a:xfrm>
            <a:off x="10610253" y="2924830"/>
            <a:ext cx="301686" cy="461665"/>
          </a:xfrm>
          <a:prstGeom prst="rect">
            <a:avLst/>
          </a:prstGeom>
          <a:noFill/>
        </p:spPr>
        <p:txBody>
          <a:bodyPr wrap="square" rtlCol="0">
            <a:spAutoFit/>
          </a:bodyPr>
          <a:lstStyle/>
          <a:p>
            <a:r>
              <a:rPr lang="en-US" sz="2400" dirty="0"/>
              <a:t>2</a:t>
            </a:r>
          </a:p>
        </p:txBody>
      </p:sp>
      <p:sp>
        <p:nvSpPr>
          <p:cNvPr id="14" name="TextBox 13">
            <a:extLst>
              <a:ext uri="{FF2B5EF4-FFF2-40B4-BE49-F238E27FC236}">
                <a16:creationId xmlns:a16="http://schemas.microsoft.com/office/drawing/2014/main" id="{C0246437-5FC7-1441-B0C9-035AD6D1BBFC}"/>
              </a:ext>
            </a:extLst>
          </p:cNvPr>
          <p:cNvSpPr txBox="1"/>
          <p:nvPr/>
        </p:nvSpPr>
        <p:spPr>
          <a:xfrm>
            <a:off x="11275094" y="2919601"/>
            <a:ext cx="340158" cy="461665"/>
          </a:xfrm>
          <a:prstGeom prst="rect">
            <a:avLst/>
          </a:prstGeom>
          <a:noFill/>
        </p:spPr>
        <p:txBody>
          <a:bodyPr wrap="none" rtlCol="0">
            <a:spAutoFit/>
          </a:bodyPr>
          <a:lstStyle/>
          <a:p>
            <a:r>
              <a:rPr lang="en-US" sz="2400" dirty="0"/>
              <a:t>3</a:t>
            </a:r>
          </a:p>
        </p:txBody>
      </p:sp>
      <p:grpSp>
        <p:nvGrpSpPr>
          <p:cNvPr id="123" name="Group 122">
            <a:extLst>
              <a:ext uri="{FF2B5EF4-FFF2-40B4-BE49-F238E27FC236}">
                <a16:creationId xmlns:a16="http://schemas.microsoft.com/office/drawing/2014/main" id="{75D06B47-7B7B-064D-B712-3E886ECE2FE4}"/>
              </a:ext>
            </a:extLst>
          </p:cNvPr>
          <p:cNvGrpSpPr/>
          <p:nvPr/>
        </p:nvGrpSpPr>
        <p:grpSpPr>
          <a:xfrm>
            <a:off x="505410" y="2658828"/>
            <a:ext cx="2037051" cy="1975412"/>
            <a:chOff x="6205114" y="3654213"/>
            <a:chExt cx="2540739" cy="1986877"/>
          </a:xfrm>
        </p:grpSpPr>
        <p:grpSp>
          <p:nvGrpSpPr>
            <p:cNvPr id="124" name="Group 123">
              <a:extLst>
                <a:ext uri="{FF2B5EF4-FFF2-40B4-BE49-F238E27FC236}">
                  <a16:creationId xmlns:a16="http://schemas.microsoft.com/office/drawing/2014/main" id="{888C7CEA-29B1-994C-9E19-1925C83084A7}"/>
                </a:ext>
              </a:extLst>
            </p:cNvPr>
            <p:cNvGrpSpPr/>
            <p:nvPr/>
          </p:nvGrpSpPr>
          <p:grpSpPr>
            <a:xfrm>
              <a:off x="6205114" y="3654213"/>
              <a:ext cx="2540739" cy="1986877"/>
              <a:chOff x="799546" y="1365663"/>
              <a:chExt cx="1553283" cy="1225504"/>
            </a:xfrm>
          </p:grpSpPr>
          <p:grpSp>
            <p:nvGrpSpPr>
              <p:cNvPr id="128" name="Group 127">
                <a:extLst>
                  <a:ext uri="{FF2B5EF4-FFF2-40B4-BE49-F238E27FC236}">
                    <a16:creationId xmlns:a16="http://schemas.microsoft.com/office/drawing/2014/main" id="{0A1CA276-0DB1-DC4B-804F-78CC5F4C0682}"/>
                  </a:ext>
                </a:extLst>
              </p:cNvPr>
              <p:cNvGrpSpPr/>
              <p:nvPr/>
            </p:nvGrpSpPr>
            <p:grpSpPr>
              <a:xfrm>
                <a:off x="799546" y="1365663"/>
                <a:ext cx="1465859" cy="1225504"/>
                <a:chOff x="4369844" y="4569644"/>
                <a:chExt cx="1465859" cy="1225504"/>
              </a:xfrm>
            </p:grpSpPr>
            <p:sp>
              <p:nvSpPr>
                <p:cNvPr id="132" name="Rectangle 131">
                  <a:extLst>
                    <a:ext uri="{FF2B5EF4-FFF2-40B4-BE49-F238E27FC236}">
                      <a16:creationId xmlns:a16="http://schemas.microsoft.com/office/drawing/2014/main" id="{6FB224E9-8DE3-2847-9241-D27BFA54DEB2}"/>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3" name="TextBox 132">
                  <a:extLst>
                    <a:ext uri="{FF2B5EF4-FFF2-40B4-BE49-F238E27FC236}">
                      <a16:creationId xmlns:a16="http://schemas.microsoft.com/office/drawing/2014/main" id="{7D4428C5-C454-AE40-A27C-606FA093AC15}"/>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34" name="TextBox 133">
                  <a:extLst>
                    <a:ext uri="{FF2B5EF4-FFF2-40B4-BE49-F238E27FC236}">
                      <a16:creationId xmlns:a16="http://schemas.microsoft.com/office/drawing/2014/main" id="{508F6A8B-0A4B-9847-AED3-0B142A67F8D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35" name="TextBox 134">
                  <a:extLst>
                    <a:ext uri="{FF2B5EF4-FFF2-40B4-BE49-F238E27FC236}">
                      <a16:creationId xmlns:a16="http://schemas.microsoft.com/office/drawing/2014/main" id="{E124C720-7C81-2248-9EEA-0FC343651EA7}"/>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29" name="TextBox 128">
                <a:extLst>
                  <a:ext uri="{FF2B5EF4-FFF2-40B4-BE49-F238E27FC236}">
                    <a16:creationId xmlns:a16="http://schemas.microsoft.com/office/drawing/2014/main" id="{9C665DC0-C4CE-A743-B486-D1446FF531CA}"/>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30" name="TextBox 129">
                <a:extLst>
                  <a:ext uri="{FF2B5EF4-FFF2-40B4-BE49-F238E27FC236}">
                    <a16:creationId xmlns:a16="http://schemas.microsoft.com/office/drawing/2014/main" id="{490BAA60-B0C2-2849-A0CD-D8C5269A0F8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31" name="TextBox 130">
                <a:extLst>
                  <a:ext uri="{FF2B5EF4-FFF2-40B4-BE49-F238E27FC236}">
                    <a16:creationId xmlns:a16="http://schemas.microsoft.com/office/drawing/2014/main" id="{C4C5FC6D-92CF-D443-90DA-D95CC83AD3BD}"/>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25" name="TextBox 124">
              <a:extLst>
                <a:ext uri="{FF2B5EF4-FFF2-40B4-BE49-F238E27FC236}">
                  <a16:creationId xmlns:a16="http://schemas.microsoft.com/office/drawing/2014/main" id="{130366C7-34C4-284A-BBDE-1B85F83D8C70}"/>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26" name="TextBox 125">
              <a:extLst>
                <a:ext uri="{FF2B5EF4-FFF2-40B4-BE49-F238E27FC236}">
                  <a16:creationId xmlns:a16="http://schemas.microsoft.com/office/drawing/2014/main" id="{9F6FD3AC-E5A6-B543-BAA8-664FB4267B78}"/>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27" name="TextBox 126">
              <a:extLst>
                <a:ext uri="{FF2B5EF4-FFF2-40B4-BE49-F238E27FC236}">
                  <a16:creationId xmlns:a16="http://schemas.microsoft.com/office/drawing/2014/main" id="{15F0AE39-DC63-8D41-9360-2A88E6CE50B1}"/>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36" name="Group 135">
            <a:extLst>
              <a:ext uri="{FF2B5EF4-FFF2-40B4-BE49-F238E27FC236}">
                <a16:creationId xmlns:a16="http://schemas.microsoft.com/office/drawing/2014/main" id="{6BB9E165-E6C6-F24E-9A26-E4AC31E4B8C3}"/>
              </a:ext>
            </a:extLst>
          </p:cNvPr>
          <p:cNvGrpSpPr/>
          <p:nvPr/>
        </p:nvGrpSpPr>
        <p:grpSpPr>
          <a:xfrm>
            <a:off x="1147174" y="2649418"/>
            <a:ext cx="2037051" cy="1975412"/>
            <a:chOff x="6205114" y="3654213"/>
            <a:chExt cx="2540739" cy="1986877"/>
          </a:xfrm>
        </p:grpSpPr>
        <p:grpSp>
          <p:nvGrpSpPr>
            <p:cNvPr id="137" name="Group 136">
              <a:extLst>
                <a:ext uri="{FF2B5EF4-FFF2-40B4-BE49-F238E27FC236}">
                  <a16:creationId xmlns:a16="http://schemas.microsoft.com/office/drawing/2014/main" id="{A6B7C373-88C6-5F45-9688-5DBCE113F5E7}"/>
                </a:ext>
              </a:extLst>
            </p:cNvPr>
            <p:cNvGrpSpPr/>
            <p:nvPr/>
          </p:nvGrpSpPr>
          <p:grpSpPr>
            <a:xfrm>
              <a:off x="6205114" y="3654213"/>
              <a:ext cx="2540739" cy="1986877"/>
              <a:chOff x="799546" y="1365663"/>
              <a:chExt cx="1553283" cy="1225504"/>
            </a:xfrm>
          </p:grpSpPr>
          <p:grpSp>
            <p:nvGrpSpPr>
              <p:cNvPr id="141" name="Group 140">
                <a:extLst>
                  <a:ext uri="{FF2B5EF4-FFF2-40B4-BE49-F238E27FC236}">
                    <a16:creationId xmlns:a16="http://schemas.microsoft.com/office/drawing/2014/main" id="{FF9BB757-2522-1D4C-BA8B-D7BD21529A57}"/>
                  </a:ext>
                </a:extLst>
              </p:cNvPr>
              <p:cNvGrpSpPr/>
              <p:nvPr/>
            </p:nvGrpSpPr>
            <p:grpSpPr>
              <a:xfrm>
                <a:off x="799546" y="1365663"/>
                <a:ext cx="1465859" cy="1225504"/>
                <a:chOff x="4369844" y="4569644"/>
                <a:chExt cx="1465859" cy="1225504"/>
              </a:xfrm>
            </p:grpSpPr>
            <p:sp>
              <p:nvSpPr>
                <p:cNvPr id="145" name="Rectangle 144">
                  <a:extLst>
                    <a:ext uri="{FF2B5EF4-FFF2-40B4-BE49-F238E27FC236}">
                      <a16:creationId xmlns:a16="http://schemas.microsoft.com/office/drawing/2014/main" id="{CF9AE0E7-F050-2D4C-916B-535BC5DBA28F}"/>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6" name="TextBox 145">
                  <a:extLst>
                    <a:ext uri="{FF2B5EF4-FFF2-40B4-BE49-F238E27FC236}">
                      <a16:creationId xmlns:a16="http://schemas.microsoft.com/office/drawing/2014/main" id="{A51E36AA-71B6-DB4C-8B13-19BE3E2E564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47" name="TextBox 146">
                  <a:extLst>
                    <a:ext uri="{FF2B5EF4-FFF2-40B4-BE49-F238E27FC236}">
                      <a16:creationId xmlns:a16="http://schemas.microsoft.com/office/drawing/2014/main" id="{3368D39F-65C3-3F44-8989-504913D3473A}"/>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48" name="TextBox 147">
                  <a:extLst>
                    <a:ext uri="{FF2B5EF4-FFF2-40B4-BE49-F238E27FC236}">
                      <a16:creationId xmlns:a16="http://schemas.microsoft.com/office/drawing/2014/main" id="{4B96E018-B162-A544-9977-4FE2840190D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42" name="TextBox 141">
                <a:extLst>
                  <a:ext uri="{FF2B5EF4-FFF2-40B4-BE49-F238E27FC236}">
                    <a16:creationId xmlns:a16="http://schemas.microsoft.com/office/drawing/2014/main" id="{9E38CCDF-F1EB-F742-867D-BAD83F237DC3}"/>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43" name="TextBox 142">
                <a:extLst>
                  <a:ext uri="{FF2B5EF4-FFF2-40B4-BE49-F238E27FC236}">
                    <a16:creationId xmlns:a16="http://schemas.microsoft.com/office/drawing/2014/main" id="{B1F64CB7-6818-5043-9B0F-CD104DAB288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44" name="TextBox 143">
                <a:extLst>
                  <a:ext uri="{FF2B5EF4-FFF2-40B4-BE49-F238E27FC236}">
                    <a16:creationId xmlns:a16="http://schemas.microsoft.com/office/drawing/2014/main" id="{962AD7D1-CF2A-724A-8C0D-F4BA7FD4364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38" name="TextBox 137">
              <a:extLst>
                <a:ext uri="{FF2B5EF4-FFF2-40B4-BE49-F238E27FC236}">
                  <a16:creationId xmlns:a16="http://schemas.microsoft.com/office/drawing/2014/main" id="{2F2513C3-DD2E-9A4D-9319-03EDCCA83C76}"/>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39" name="TextBox 138">
              <a:extLst>
                <a:ext uri="{FF2B5EF4-FFF2-40B4-BE49-F238E27FC236}">
                  <a16:creationId xmlns:a16="http://schemas.microsoft.com/office/drawing/2014/main" id="{4BD984B0-EDF9-9943-9B96-2E1FF697A31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40" name="TextBox 139">
              <a:extLst>
                <a:ext uri="{FF2B5EF4-FFF2-40B4-BE49-F238E27FC236}">
                  <a16:creationId xmlns:a16="http://schemas.microsoft.com/office/drawing/2014/main" id="{2C15DEF2-312E-C645-8138-74908BF65DBD}"/>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49" name="Group 148">
            <a:extLst>
              <a:ext uri="{FF2B5EF4-FFF2-40B4-BE49-F238E27FC236}">
                <a16:creationId xmlns:a16="http://schemas.microsoft.com/office/drawing/2014/main" id="{E5B7EB2A-B8A6-364F-9804-D126F42FD60D}"/>
              </a:ext>
            </a:extLst>
          </p:cNvPr>
          <p:cNvGrpSpPr/>
          <p:nvPr/>
        </p:nvGrpSpPr>
        <p:grpSpPr>
          <a:xfrm>
            <a:off x="1782700" y="2661184"/>
            <a:ext cx="2037051" cy="1975412"/>
            <a:chOff x="6205114" y="3654213"/>
            <a:chExt cx="2540739" cy="1986877"/>
          </a:xfrm>
        </p:grpSpPr>
        <p:grpSp>
          <p:nvGrpSpPr>
            <p:cNvPr id="150" name="Group 149">
              <a:extLst>
                <a:ext uri="{FF2B5EF4-FFF2-40B4-BE49-F238E27FC236}">
                  <a16:creationId xmlns:a16="http://schemas.microsoft.com/office/drawing/2014/main" id="{D2A51278-58B7-2747-BC17-6B5785C46CC7}"/>
                </a:ext>
              </a:extLst>
            </p:cNvPr>
            <p:cNvGrpSpPr/>
            <p:nvPr/>
          </p:nvGrpSpPr>
          <p:grpSpPr>
            <a:xfrm>
              <a:off x="6205114" y="3654213"/>
              <a:ext cx="2540739" cy="1986877"/>
              <a:chOff x="799546" y="1365663"/>
              <a:chExt cx="1553283" cy="1225504"/>
            </a:xfrm>
          </p:grpSpPr>
          <p:grpSp>
            <p:nvGrpSpPr>
              <p:cNvPr id="154" name="Group 153">
                <a:extLst>
                  <a:ext uri="{FF2B5EF4-FFF2-40B4-BE49-F238E27FC236}">
                    <a16:creationId xmlns:a16="http://schemas.microsoft.com/office/drawing/2014/main" id="{C41DE083-EA2E-6B4B-B724-8323CE511491}"/>
                  </a:ext>
                </a:extLst>
              </p:cNvPr>
              <p:cNvGrpSpPr/>
              <p:nvPr/>
            </p:nvGrpSpPr>
            <p:grpSpPr>
              <a:xfrm>
                <a:off x="799546" y="1365663"/>
                <a:ext cx="1465859" cy="1225504"/>
                <a:chOff x="4369844" y="4569644"/>
                <a:chExt cx="1465859" cy="1225504"/>
              </a:xfrm>
            </p:grpSpPr>
            <p:sp>
              <p:nvSpPr>
                <p:cNvPr id="158" name="Rectangle 157">
                  <a:extLst>
                    <a:ext uri="{FF2B5EF4-FFF2-40B4-BE49-F238E27FC236}">
                      <a16:creationId xmlns:a16="http://schemas.microsoft.com/office/drawing/2014/main" id="{177F2639-AC89-F74C-8F1A-8E168F74B55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9" name="TextBox 158">
                  <a:extLst>
                    <a:ext uri="{FF2B5EF4-FFF2-40B4-BE49-F238E27FC236}">
                      <a16:creationId xmlns:a16="http://schemas.microsoft.com/office/drawing/2014/main" id="{BB47113F-97CC-0943-AD82-95239BC254D7}"/>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60" name="TextBox 159">
                  <a:extLst>
                    <a:ext uri="{FF2B5EF4-FFF2-40B4-BE49-F238E27FC236}">
                      <a16:creationId xmlns:a16="http://schemas.microsoft.com/office/drawing/2014/main" id="{8E2D5024-F3DF-3445-84E7-A8E245131B30}"/>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61" name="TextBox 160">
                  <a:extLst>
                    <a:ext uri="{FF2B5EF4-FFF2-40B4-BE49-F238E27FC236}">
                      <a16:creationId xmlns:a16="http://schemas.microsoft.com/office/drawing/2014/main" id="{B0534991-40CC-864A-83CB-E257AFA291BB}"/>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55" name="TextBox 154">
                <a:extLst>
                  <a:ext uri="{FF2B5EF4-FFF2-40B4-BE49-F238E27FC236}">
                    <a16:creationId xmlns:a16="http://schemas.microsoft.com/office/drawing/2014/main" id="{2F638449-BA59-F84D-A463-E8A7E22B7F9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56" name="TextBox 155">
                <a:extLst>
                  <a:ext uri="{FF2B5EF4-FFF2-40B4-BE49-F238E27FC236}">
                    <a16:creationId xmlns:a16="http://schemas.microsoft.com/office/drawing/2014/main" id="{1D3F0B7B-20D9-D04D-8251-F546F06E55A1}"/>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57" name="TextBox 156">
                <a:extLst>
                  <a:ext uri="{FF2B5EF4-FFF2-40B4-BE49-F238E27FC236}">
                    <a16:creationId xmlns:a16="http://schemas.microsoft.com/office/drawing/2014/main" id="{D212BCD2-B90B-5440-A837-5EC0EE699051}"/>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51" name="TextBox 150">
              <a:extLst>
                <a:ext uri="{FF2B5EF4-FFF2-40B4-BE49-F238E27FC236}">
                  <a16:creationId xmlns:a16="http://schemas.microsoft.com/office/drawing/2014/main" id="{F9CD7F48-98FB-8045-9835-B70EDC4E23B5}"/>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52" name="TextBox 151">
              <a:extLst>
                <a:ext uri="{FF2B5EF4-FFF2-40B4-BE49-F238E27FC236}">
                  <a16:creationId xmlns:a16="http://schemas.microsoft.com/office/drawing/2014/main" id="{3E6387A0-B988-5B43-81D5-9DA97DA81E99}"/>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53" name="TextBox 152">
              <a:extLst>
                <a:ext uri="{FF2B5EF4-FFF2-40B4-BE49-F238E27FC236}">
                  <a16:creationId xmlns:a16="http://schemas.microsoft.com/office/drawing/2014/main" id="{97394955-C7AD-414A-AFFD-F6957393266B}"/>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62" name="Group 161">
            <a:extLst>
              <a:ext uri="{FF2B5EF4-FFF2-40B4-BE49-F238E27FC236}">
                <a16:creationId xmlns:a16="http://schemas.microsoft.com/office/drawing/2014/main" id="{BEDA048C-9CD9-4740-8024-C0AC0FCBD3E7}"/>
              </a:ext>
            </a:extLst>
          </p:cNvPr>
          <p:cNvGrpSpPr/>
          <p:nvPr/>
        </p:nvGrpSpPr>
        <p:grpSpPr>
          <a:xfrm>
            <a:off x="2416203" y="2637346"/>
            <a:ext cx="2037051" cy="1975412"/>
            <a:chOff x="6205114" y="3654213"/>
            <a:chExt cx="2540739" cy="1986877"/>
          </a:xfrm>
        </p:grpSpPr>
        <p:grpSp>
          <p:nvGrpSpPr>
            <p:cNvPr id="163" name="Group 162">
              <a:extLst>
                <a:ext uri="{FF2B5EF4-FFF2-40B4-BE49-F238E27FC236}">
                  <a16:creationId xmlns:a16="http://schemas.microsoft.com/office/drawing/2014/main" id="{07FC9811-74C7-CF47-807E-35AEB53D64F9}"/>
                </a:ext>
              </a:extLst>
            </p:cNvPr>
            <p:cNvGrpSpPr/>
            <p:nvPr/>
          </p:nvGrpSpPr>
          <p:grpSpPr>
            <a:xfrm>
              <a:off x="6205114" y="3654213"/>
              <a:ext cx="2540739" cy="1986877"/>
              <a:chOff x="799546" y="1365663"/>
              <a:chExt cx="1553283" cy="1225504"/>
            </a:xfrm>
          </p:grpSpPr>
          <p:grpSp>
            <p:nvGrpSpPr>
              <p:cNvPr id="167" name="Group 166">
                <a:extLst>
                  <a:ext uri="{FF2B5EF4-FFF2-40B4-BE49-F238E27FC236}">
                    <a16:creationId xmlns:a16="http://schemas.microsoft.com/office/drawing/2014/main" id="{D7BD5011-935C-B441-8F1B-CC28FE2EC1B5}"/>
                  </a:ext>
                </a:extLst>
              </p:cNvPr>
              <p:cNvGrpSpPr/>
              <p:nvPr/>
            </p:nvGrpSpPr>
            <p:grpSpPr>
              <a:xfrm>
                <a:off x="799546" y="1365663"/>
                <a:ext cx="1465859" cy="1225504"/>
                <a:chOff x="4369844" y="4569644"/>
                <a:chExt cx="1465859" cy="1225504"/>
              </a:xfrm>
            </p:grpSpPr>
            <p:sp>
              <p:nvSpPr>
                <p:cNvPr id="171" name="Rectangle 170">
                  <a:extLst>
                    <a:ext uri="{FF2B5EF4-FFF2-40B4-BE49-F238E27FC236}">
                      <a16:creationId xmlns:a16="http://schemas.microsoft.com/office/drawing/2014/main" id="{EC232661-C25F-6842-A38B-76D923AB835D}"/>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2" name="TextBox 171">
                  <a:extLst>
                    <a:ext uri="{FF2B5EF4-FFF2-40B4-BE49-F238E27FC236}">
                      <a16:creationId xmlns:a16="http://schemas.microsoft.com/office/drawing/2014/main" id="{939B326A-D6C5-D040-95C7-5C439967E06C}"/>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73" name="TextBox 172">
                  <a:extLst>
                    <a:ext uri="{FF2B5EF4-FFF2-40B4-BE49-F238E27FC236}">
                      <a16:creationId xmlns:a16="http://schemas.microsoft.com/office/drawing/2014/main" id="{E02E9044-61FC-0F44-9C78-FA0CD4008FC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74" name="TextBox 173">
                  <a:extLst>
                    <a:ext uri="{FF2B5EF4-FFF2-40B4-BE49-F238E27FC236}">
                      <a16:creationId xmlns:a16="http://schemas.microsoft.com/office/drawing/2014/main" id="{9DD97287-3670-3C41-8466-7AD27E78625F}"/>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68" name="TextBox 167">
                <a:extLst>
                  <a:ext uri="{FF2B5EF4-FFF2-40B4-BE49-F238E27FC236}">
                    <a16:creationId xmlns:a16="http://schemas.microsoft.com/office/drawing/2014/main" id="{A352CD2B-9C3C-8445-A20F-1F5E00EA6157}"/>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69" name="TextBox 168">
                <a:extLst>
                  <a:ext uri="{FF2B5EF4-FFF2-40B4-BE49-F238E27FC236}">
                    <a16:creationId xmlns:a16="http://schemas.microsoft.com/office/drawing/2014/main" id="{DD8FD2E3-E80F-BA4C-9A20-81ED10204E99}"/>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70" name="TextBox 169">
                <a:extLst>
                  <a:ext uri="{FF2B5EF4-FFF2-40B4-BE49-F238E27FC236}">
                    <a16:creationId xmlns:a16="http://schemas.microsoft.com/office/drawing/2014/main" id="{D75025B5-27C7-F847-A2C3-B472D9AB302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64" name="TextBox 163">
              <a:extLst>
                <a:ext uri="{FF2B5EF4-FFF2-40B4-BE49-F238E27FC236}">
                  <a16:creationId xmlns:a16="http://schemas.microsoft.com/office/drawing/2014/main" id="{EB43FDB8-2FF7-8340-A468-DCD3AFA51AF8}"/>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65" name="TextBox 164">
              <a:extLst>
                <a:ext uri="{FF2B5EF4-FFF2-40B4-BE49-F238E27FC236}">
                  <a16:creationId xmlns:a16="http://schemas.microsoft.com/office/drawing/2014/main" id="{974EE833-6D18-D747-A426-46B9B62DD901}"/>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66" name="TextBox 165">
              <a:extLst>
                <a:ext uri="{FF2B5EF4-FFF2-40B4-BE49-F238E27FC236}">
                  <a16:creationId xmlns:a16="http://schemas.microsoft.com/office/drawing/2014/main" id="{A83380B4-CCE6-3A43-8CF7-D9F6EA18B23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75" name="Group 174">
            <a:extLst>
              <a:ext uri="{FF2B5EF4-FFF2-40B4-BE49-F238E27FC236}">
                <a16:creationId xmlns:a16="http://schemas.microsoft.com/office/drawing/2014/main" id="{D1EF8ABE-FBFA-B647-AF59-52B0CAD6706A}"/>
              </a:ext>
            </a:extLst>
          </p:cNvPr>
          <p:cNvGrpSpPr/>
          <p:nvPr/>
        </p:nvGrpSpPr>
        <p:grpSpPr>
          <a:xfrm>
            <a:off x="512186" y="3330737"/>
            <a:ext cx="2037051" cy="1975412"/>
            <a:chOff x="6205114" y="3654213"/>
            <a:chExt cx="2540739" cy="1986877"/>
          </a:xfrm>
        </p:grpSpPr>
        <p:grpSp>
          <p:nvGrpSpPr>
            <p:cNvPr id="176" name="Group 175">
              <a:extLst>
                <a:ext uri="{FF2B5EF4-FFF2-40B4-BE49-F238E27FC236}">
                  <a16:creationId xmlns:a16="http://schemas.microsoft.com/office/drawing/2014/main" id="{48AC7D11-8417-D045-943A-349AA5C35CCF}"/>
                </a:ext>
              </a:extLst>
            </p:cNvPr>
            <p:cNvGrpSpPr/>
            <p:nvPr/>
          </p:nvGrpSpPr>
          <p:grpSpPr>
            <a:xfrm>
              <a:off x="6205114" y="3654213"/>
              <a:ext cx="2540739" cy="1986877"/>
              <a:chOff x="799546" y="1365663"/>
              <a:chExt cx="1553283" cy="1225504"/>
            </a:xfrm>
          </p:grpSpPr>
          <p:grpSp>
            <p:nvGrpSpPr>
              <p:cNvPr id="180" name="Group 179">
                <a:extLst>
                  <a:ext uri="{FF2B5EF4-FFF2-40B4-BE49-F238E27FC236}">
                    <a16:creationId xmlns:a16="http://schemas.microsoft.com/office/drawing/2014/main" id="{4489FB02-FDE3-124B-943B-F7B1DC38226B}"/>
                  </a:ext>
                </a:extLst>
              </p:cNvPr>
              <p:cNvGrpSpPr/>
              <p:nvPr/>
            </p:nvGrpSpPr>
            <p:grpSpPr>
              <a:xfrm>
                <a:off x="799546" y="1365663"/>
                <a:ext cx="1465859" cy="1225504"/>
                <a:chOff x="4369844" y="4569644"/>
                <a:chExt cx="1465859" cy="1225504"/>
              </a:xfrm>
            </p:grpSpPr>
            <p:sp>
              <p:nvSpPr>
                <p:cNvPr id="184" name="Rectangle 183">
                  <a:extLst>
                    <a:ext uri="{FF2B5EF4-FFF2-40B4-BE49-F238E27FC236}">
                      <a16:creationId xmlns:a16="http://schemas.microsoft.com/office/drawing/2014/main" id="{33E742B3-DDA8-3E40-A6D7-0A52C9FE57A5}"/>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5" name="TextBox 184">
                  <a:extLst>
                    <a:ext uri="{FF2B5EF4-FFF2-40B4-BE49-F238E27FC236}">
                      <a16:creationId xmlns:a16="http://schemas.microsoft.com/office/drawing/2014/main" id="{98EB7175-B1ED-9447-9F45-1411F21191AE}"/>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86" name="TextBox 185">
                  <a:extLst>
                    <a:ext uri="{FF2B5EF4-FFF2-40B4-BE49-F238E27FC236}">
                      <a16:creationId xmlns:a16="http://schemas.microsoft.com/office/drawing/2014/main" id="{D3C701D5-E5EA-FF44-B6EF-47CAF94AEA3D}"/>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87" name="TextBox 186">
                  <a:extLst>
                    <a:ext uri="{FF2B5EF4-FFF2-40B4-BE49-F238E27FC236}">
                      <a16:creationId xmlns:a16="http://schemas.microsoft.com/office/drawing/2014/main" id="{4011C4AB-2526-6946-AC66-66BFB7C23FE2}"/>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81" name="TextBox 180">
                <a:extLst>
                  <a:ext uri="{FF2B5EF4-FFF2-40B4-BE49-F238E27FC236}">
                    <a16:creationId xmlns:a16="http://schemas.microsoft.com/office/drawing/2014/main" id="{8252DF14-5FDA-894D-91EC-476F3D06F6CE}"/>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82" name="TextBox 181">
                <a:extLst>
                  <a:ext uri="{FF2B5EF4-FFF2-40B4-BE49-F238E27FC236}">
                    <a16:creationId xmlns:a16="http://schemas.microsoft.com/office/drawing/2014/main" id="{94CF4347-0060-AE47-B897-7CA0C0649BBC}"/>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83" name="TextBox 182">
                <a:extLst>
                  <a:ext uri="{FF2B5EF4-FFF2-40B4-BE49-F238E27FC236}">
                    <a16:creationId xmlns:a16="http://schemas.microsoft.com/office/drawing/2014/main" id="{BECD7DBA-71CB-B243-A447-47DF75B23595}"/>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77" name="TextBox 176">
              <a:extLst>
                <a:ext uri="{FF2B5EF4-FFF2-40B4-BE49-F238E27FC236}">
                  <a16:creationId xmlns:a16="http://schemas.microsoft.com/office/drawing/2014/main" id="{E3E2EB2D-D08E-EC46-88ED-3626B32E0D8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78" name="TextBox 177">
              <a:extLst>
                <a:ext uri="{FF2B5EF4-FFF2-40B4-BE49-F238E27FC236}">
                  <a16:creationId xmlns:a16="http://schemas.microsoft.com/office/drawing/2014/main" id="{8C13AB96-8FC6-F14A-8A5B-C7586EF5CE9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79" name="TextBox 178">
              <a:extLst>
                <a:ext uri="{FF2B5EF4-FFF2-40B4-BE49-F238E27FC236}">
                  <a16:creationId xmlns:a16="http://schemas.microsoft.com/office/drawing/2014/main" id="{B871AB0C-5527-8642-A508-6EF879E536A0}"/>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88" name="Group 187">
            <a:extLst>
              <a:ext uri="{FF2B5EF4-FFF2-40B4-BE49-F238E27FC236}">
                <a16:creationId xmlns:a16="http://schemas.microsoft.com/office/drawing/2014/main" id="{E57B34B7-CC2D-2D44-96E3-014B70CE42B9}"/>
              </a:ext>
            </a:extLst>
          </p:cNvPr>
          <p:cNvGrpSpPr/>
          <p:nvPr/>
        </p:nvGrpSpPr>
        <p:grpSpPr>
          <a:xfrm>
            <a:off x="1160274" y="3332482"/>
            <a:ext cx="2037051" cy="1975412"/>
            <a:chOff x="6205114" y="3654213"/>
            <a:chExt cx="2540739" cy="1986877"/>
          </a:xfrm>
        </p:grpSpPr>
        <p:grpSp>
          <p:nvGrpSpPr>
            <p:cNvPr id="189" name="Group 188">
              <a:extLst>
                <a:ext uri="{FF2B5EF4-FFF2-40B4-BE49-F238E27FC236}">
                  <a16:creationId xmlns:a16="http://schemas.microsoft.com/office/drawing/2014/main" id="{68B509DC-946C-C447-A10B-8F976CA5796C}"/>
                </a:ext>
              </a:extLst>
            </p:cNvPr>
            <p:cNvGrpSpPr/>
            <p:nvPr/>
          </p:nvGrpSpPr>
          <p:grpSpPr>
            <a:xfrm>
              <a:off x="6205114" y="3654213"/>
              <a:ext cx="2540739" cy="1986877"/>
              <a:chOff x="799546" y="1365663"/>
              <a:chExt cx="1553283" cy="1225504"/>
            </a:xfrm>
          </p:grpSpPr>
          <p:grpSp>
            <p:nvGrpSpPr>
              <p:cNvPr id="193" name="Group 192">
                <a:extLst>
                  <a:ext uri="{FF2B5EF4-FFF2-40B4-BE49-F238E27FC236}">
                    <a16:creationId xmlns:a16="http://schemas.microsoft.com/office/drawing/2014/main" id="{0E755C39-3DE3-3248-8314-80CB1613E835}"/>
                  </a:ext>
                </a:extLst>
              </p:cNvPr>
              <p:cNvGrpSpPr/>
              <p:nvPr/>
            </p:nvGrpSpPr>
            <p:grpSpPr>
              <a:xfrm>
                <a:off x="799546" y="1365663"/>
                <a:ext cx="1465859" cy="1225504"/>
                <a:chOff x="4369844" y="4569644"/>
                <a:chExt cx="1465859" cy="1225504"/>
              </a:xfrm>
            </p:grpSpPr>
            <p:sp>
              <p:nvSpPr>
                <p:cNvPr id="197" name="Rectangle 196">
                  <a:extLst>
                    <a:ext uri="{FF2B5EF4-FFF2-40B4-BE49-F238E27FC236}">
                      <a16:creationId xmlns:a16="http://schemas.microsoft.com/office/drawing/2014/main" id="{41B02145-CF20-3C43-B588-36C5A484AC44}"/>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8" name="TextBox 197">
                  <a:extLst>
                    <a:ext uri="{FF2B5EF4-FFF2-40B4-BE49-F238E27FC236}">
                      <a16:creationId xmlns:a16="http://schemas.microsoft.com/office/drawing/2014/main" id="{77E586D6-8A3D-1A4C-AA20-CED0459CA796}"/>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99" name="TextBox 198">
                  <a:extLst>
                    <a:ext uri="{FF2B5EF4-FFF2-40B4-BE49-F238E27FC236}">
                      <a16:creationId xmlns:a16="http://schemas.microsoft.com/office/drawing/2014/main" id="{9FCD3A0F-6E54-FC4E-8F16-894397A113C2}"/>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00" name="TextBox 199">
                  <a:extLst>
                    <a:ext uri="{FF2B5EF4-FFF2-40B4-BE49-F238E27FC236}">
                      <a16:creationId xmlns:a16="http://schemas.microsoft.com/office/drawing/2014/main" id="{A602A668-CAC2-8041-88BB-8A26D22C1EE8}"/>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94" name="TextBox 193">
                <a:extLst>
                  <a:ext uri="{FF2B5EF4-FFF2-40B4-BE49-F238E27FC236}">
                    <a16:creationId xmlns:a16="http://schemas.microsoft.com/office/drawing/2014/main" id="{FCD331BA-7C58-DA49-BC48-363BC2CA0956}"/>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95" name="TextBox 194">
                <a:extLst>
                  <a:ext uri="{FF2B5EF4-FFF2-40B4-BE49-F238E27FC236}">
                    <a16:creationId xmlns:a16="http://schemas.microsoft.com/office/drawing/2014/main" id="{D03E93AD-04E8-0B4D-8A33-A1CD11F9AD80}"/>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96" name="TextBox 195">
                <a:extLst>
                  <a:ext uri="{FF2B5EF4-FFF2-40B4-BE49-F238E27FC236}">
                    <a16:creationId xmlns:a16="http://schemas.microsoft.com/office/drawing/2014/main" id="{4931E560-D5D9-C64D-916A-58E41D4133BF}"/>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90" name="TextBox 189">
              <a:extLst>
                <a:ext uri="{FF2B5EF4-FFF2-40B4-BE49-F238E27FC236}">
                  <a16:creationId xmlns:a16="http://schemas.microsoft.com/office/drawing/2014/main" id="{8615AFE7-3C8F-5B4D-8D72-0170A5CF11DD}"/>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91" name="TextBox 190">
              <a:extLst>
                <a:ext uri="{FF2B5EF4-FFF2-40B4-BE49-F238E27FC236}">
                  <a16:creationId xmlns:a16="http://schemas.microsoft.com/office/drawing/2014/main" id="{D6C1A60C-62DC-5D46-A05A-B18F27D4A57A}"/>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92" name="TextBox 191">
              <a:extLst>
                <a:ext uri="{FF2B5EF4-FFF2-40B4-BE49-F238E27FC236}">
                  <a16:creationId xmlns:a16="http://schemas.microsoft.com/office/drawing/2014/main" id="{9432905C-7127-C346-B7FE-90E5F2075497}"/>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01" name="Group 200">
            <a:extLst>
              <a:ext uri="{FF2B5EF4-FFF2-40B4-BE49-F238E27FC236}">
                <a16:creationId xmlns:a16="http://schemas.microsoft.com/office/drawing/2014/main" id="{4C37148D-1313-1C45-A258-9CC59B54EA86}"/>
              </a:ext>
            </a:extLst>
          </p:cNvPr>
          <p:cNvGrpSpPr/>
          <p:nvPr/>
        </p:nvGrpSpPr>
        <p:grpSpPr>
          <a:xfrm>
            <a:off x="1807072" y="3345328"/>
            <a:ext cx="2037051" cy="1975412"/>
            <a:chOff x="6205114" y="3654213"/>
            <a:chExt cx="2540739" cy="1986877"/>
          </a:xfrm>
        </p:grpSpPr>
        <p:grpSp>
          <p:nvGrpSpPr>
            <p:cNvPr id="202" name="Group 201">
              <a:extLst>
                <a:ext uri="{FF2B5EF4-FFF2-40B4-BE49-F238E27FC236}">
                  <a16:creationId xmlns:a16="http://schemas.microsoft.com/office/drawing/2014/main" id="{EA4E662D-68E9-AC47-992E-418918FCFFDF}"/>
                </a:ext>
              </a:extLst>
            </p:cNvPr>
            <p:cNvGrpSpPr/>
            <p:nvPr/>
          </p:nvGrpSpPr>
          <p:grpSpPr>
            <a:xfrm>
              <a:off x="6205114" y="3654213"/>
              <a:ext cx="2540739" cy="1986877"/>
              <a:chOff x="799546" y="1365663"/>
              <a:chExt cx="1553283" cy="1225504"/>
            </a:xfrm>
          </p:grpSpPr>
          <p:grpSp>
            <p:nvGrpSpPr>
              <p:cNvPr id="206" name="Group 205">
                <a:extLst>
                  <a:ext uri="{FF2B5EF4-FFF2-40B4-BE49-F238E27FC236}">
                    <a16:creationId xmlns:a16="http://schemas.microsoft.com/office/drawing/2014/main" id="{89563102-8F08-C54A-A17E-F3B02FA2B6C6}"/>
                  </a:ext>
                </a:extLst>
              </p:cNvPr>
              <p:cNvGrpSpPr/>
              <p:nvPr/>
            </p:nvGrpSpPr>
            <p:grpSpPr>
              <a:xfrm>
                <a:off x="799546" y="1365663"/>
                <a:ext cx="1465859" cy="1225504"/>
                <a:chOff x="4369844" y="4569644"/>
                <a:chExt cx="1465859" cy="1225504"/>
              </a:xfrm>
            </p:grpSpPr>
            <p:sp>
              <p:nvSpPr>
                <p:cNvPr id="210" name="Rectangle 209">
                  <a:extLst>
                    <a:ext uri="{FF2B5EF4-FFF2-40B4-BE49-F238E27FC236}">
                      <a16:creationId xmlns:a16="http://schemas.microsoft.com/office/drawing/2014/main" id="{9DA4A373-2905-7F41-9026-C9A9FA8D3D4A}"/>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1" name="TextBox 210">
                  <a:extLst>
                    <a:ext uri="{FF2B5EF4-FFF2-40B4-BE49-F238E27FC236}">
                      <a16:creationId xmlns:a16="http://schemas.microsoft.com/office/drawing/2014/main" id="{4FC7E1D4-FE83-DD44-805B-EEB1E5303720}"/>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12" name="TextBox 211">
                  <a:extLst>
                    <a:ext uri="{FF2B5EF4-FFF2-40B4-BE49-F238E27FC236}">
                      <a16:creationId xmlns:a16="http://schemas.microsoft.com/office/drawing/2014/main" id="{68D986C9-17A0-1D42-9251-8B51AEE11537}"/>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13" name="TextBox 212">
                  <a:extLst>
                    <a:ext uri="{FF2B5EF4-FFF2-40B4-BE49-F238E27FC236}">
                      <a16:creationId xmlns:a16="http://schemas.microsoft.com/office/drawing/2014/main" id="{4E0A09F3-18E9-2F4A-A2F3-5A5FD4FF5D0C}"/>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07" name="TextBox 206">
                <a:extLst>
                  <a:ext uri="{FF2B5EF4-FFF2-40B4-BE49-F238E27FC236}">
                    <a16:creationId xmlns:a16="http://schemas.microsoft.com/office/drawing/2014/main" id="{0D3909DD-4BB0-C34F-B284-9A5975EED67D}"/>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08" name="TextBox 207">
                <a:extLst>
                  <a:ext uri="{FF2B5EF4-FFF2-40B4-BE49-F238E27FC236}">
                    <a16:creationId xmlns:a16="http://schemas.microsoft.com/office/drawing/2014/main" id="{BEB1C6F8-D334-6146-AF79-BCF1D48D6B92}"/>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09" name="TextBox 208">
                <a:extLst>
                  <a:ext uri="{FF2B5EF4-FFF2-40B4-BE49-F238E27FC236}">
                    <a16:creationId xmlns:a16="http://schemas.microsoft.com/office/drawing/2014/main" id="{CB2EDAC2-A3C4-374C-AB40-9F9150ED62C6}"/>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03" name="TextBox 202">
              <a:extLst>
                <a:ext uri="{FF2B5EF4-FFF2-40B4-BE49-F238E27FC236}">
                  <a16:creationId xmlns:a16="http://schemas.microsoft.com/office/drawing/2014/main" id="{63882566-BFE2-A94C-99C5-E7F62C23E7EC}"/>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04" name="TextBox 203">
              <a:extLst>
                <a:ext uri="{FF2B5EF4-FFF2-40B4-BE49-F238E27FC236}">
                  <a16:creationId xmlns:a16="http://schemas.microsoft.com/office/drawing/2014/main" id="{06731021-7F0A-DE40-AB38-3B395A4BFFAE}"/>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05" name="TextBox 204">
              <a:extLst>
                <a:ext uri="{FF2B5EF4-FFF2-40B4-BE49-F238E27FC236}">
                  <a16:creationId xmlns:a16="http://schemas.microsoft.com/office/drawing/2014/main" id="{8C46D96C-EBFD-8A4B-906A-066D0A1D7A74}"/>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14" name="Group 213">
            <a:extLst>
              <a:ext uri="{FF2B5EF4-FFF2-40B4-BE49-F238E27FC236}">
                <a16:creationId xmlns:a16="http://schemas.microsoft.com/office/drawing/2014/main" id="{CD334669-BBB4-4D4C-BAD8-F417BC7722C5}"/>
              </a:ext>
            </a:extLst>
          </p:cNvPr>
          <p:cNvGrpSpPr/>
          <p:nvPr/>
        </p:nvGrpSpPr>
        <p:grpSpPr>
          <a:xfrm>
            <a:off x="2453014" y="3345328"/>
            <a:ext cx="2037051" cy="1975412"/>
            <a:chOff x="6205114" y="3654213"/>
            <a:chExt cx="2540739" cy="1986877"/>
          </a:xfrm>
        </p:grpSpPr>
        <p:grpSp>
          <p:nvGrpSpPr>
            <p:cNvPr id="215" name="Group 214">
              <a:extLst>
                <a:ext uri="{FF2B5EF4-FFF2-40B4-BE49-F238E27FC236}">
                  <a16:creationId xmlns:a16="http://schemas.microsoft.com/office/drawing/2014/main" id="{6A5B6C19-A6F0-FC4A-8E5E-F7720C9966DC}"/>
                </a:ext>
              </a:extLst>
            </p:cNvPr>
            <p:cNvGrpSpPr/>
            <p:nvPr/>
          </p:nvGrpSpPr>
          <p:grpSpPr>
            <a:xfrm>
              <a:off x="6205114" y="3654213"/>
              <a:ext cx="2540739" cy="1986877"/>
              <a:chOff x="799546" y="1365663"/>
              <a:chExt cx="1553283" cy="1225504"/>
            </a:xfrm>
          </p:grpSpPr>
          <p:grpSp>
            <p:nvGrpSpPr>
              <p:cNvPr id="219" name="Group 218">
                <a:extLst>
                  <a:ext uri="{FF2B5EF4-FFF2-40B4-BE49-F238E27FC236}">
                    <a16:creationId xmlns:a16="http://schemas.microsoft.com/office/drawing/2014/main" id="{751CB63E-EBC8-5947-AF07-A00C73F20D05}"/>
                  </a:ext>
                </a:extLst>
              </p:cNvPr>
              <p:cNvGrpSpPr/>
              <p:nvPr/>
            </p:nvGrpSpPr>
            <p:grpSpPr>
              <a:xfrm>
                <a:off x="799546" y="1365663"/>
                <a:ext cx="1465859" cy="1225504"/>
                <a:chOff x="4369844" y="4569644"/>
                <a:chExt cx="1465859" cy="1225504"/>
              </a:xfrm>
            </p:grpSpPr>
            <p:sp>
              <p:nvSpPr>
                <p:cNvPr id="223" name="Rectangle 222">
                  <a:extLst>
                    <a:ext uri="{FF2B5EF4-FFF2-40B4-BE49-F238E27FC236}">
                      <a16:creationId xmlns:a16="http://schemas.microsoft.com/office/drawing/2014/main" id="{1DE01B6C-3080-1149-93D3-9FDFEB330DE6}"/>
                    </a:ext>
                  </a:extLst>
                </p:cNvPr>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a:extLst>
                    <a:ext uri="{FF2B5EF4-FFF2-40B4-BE49-F238E27FC236}">
                      <a16:creationId xmlns:a16="http://schemas.microsoft.com/office/drawing/2014/main" id="{CD0BC796-09CE-E24C-8CB7-7DEEC3CE5D7A}"/>
                    </a:ext>
                  </a:extLst>
                </p:cNvPr>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25" name="TextBox 224">
                  <a:extLst>
                    <a:ext uri="{FF2B5EF4-FFF2-40B4-BE49-F238E27FC236}">
                      <a16:creationId xmlns:a16="http://schemas.microsoft.com/office/drawing/2014/main" id="{97B27A8D-7675-9C47-A306-05637D5543E8}"/>
                    </a:ext>
                  </a:extLst>
                </p:cNvPr>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26" name="TextBox 225">
                  <a:extLst>
                    <a:ext uri="{FF2B5EF4-FFF2-40B4-BE49-F238E27FC236}">
                      <a16:creationId xmlns:a16="http://schemas.microsoft.com/office/drawing/2014/main" id="{32B0B34C-249D-2F46-A36E-277A5787E11A}"/>
                    </a:ext>
                  </a:extLst>
                </p:cNvPr>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20" name="TextBox 219">
                <a:extLst>
                  <a:ext uri="{FF2B5EF4-FFF2-40B4-BE49-F238E27FC236}">
                    <a16:creationId xmlns:a16="http://schemas.microsoft.com/office/drawing/2014/main" id="{1C5B4F65-8709-344C-B422-28E8B2D7D814}"/>
                  </a:ext>
                </a:extLst>
              </p:cNvPr>
              <p:cNvSpPr txBox="1"/>
              <p:nvPr/>
            </p:nvSpPr>
            <p:spPr>
              <a:xfrm>
                <a:off x="2022289" y="1369709"/>
                <a:ext cx="330540" cy="307777"/>
              </a:xfrm>
              <a:prstGeom prst="rect">
                <a:avLst/>
              </a:prstGeom>
              <a:noFill/>
            </p:spPr>
            <p:txBody>
              <a:bodyPr wrap="none" rtlCol="0">
                <a:spAutoFit/>
              </a:bodyPr>
              <a:lstStyle/>
              <a:p>
                <a:r>
                  <a:rPr lang="en-US" sz="1400"/>
                  <a:t>-1</a:t>
                </a:r>
              </a:p>
            </p:txBody>
          </p:sp>
          <p:sp>
            <p:nvSpPr>
              <p:cNvPr id="221" name="TextBox 220">
                <a:extLst>
                  <a:ext uri="{FF2B5EF4-FFF2-40B4-BE49-F238E27FC236}">
                    <a16:creationId xmlns:a16="http://schemas.microsoft.com/office/drawing/2014/main" id="{B814AAFF-7FF2-D241-8225-ACE156001C5E}"/>
                  </a:ext>
                </a:extLst>
              </p:cNvPr>
              <p:cNvSpPr txBox="1"/>
              <p:nvPr/>
            </p:nvSpPr>
            <p:spPr>
              <a:xfrm>
                <a:off x="2022289" y="1754976"/>
                <a:ext cx="330540" cy="307777"/>
              </a:xfrm>
              <a:prstGeom prst="rect">
                <a:avLst/>
              </a:prstGeom>
              <a:noFill/>
            </p:spPr>
            <p:txBody>
              <a:bodyPr wrap="none" rtlCol="0">
                <a:spAutoFit/>
              </a:bodyPr>
              <a:lstStyle/>
              <a:p>
                <a:r>
                  <a:rPr lang="en-US" sz="1400"/>
                  <a:t>-1</a:t>
                </a:r>
              </a:p>
            </p:txBody>
          </p:sp>
          <p:sp>
            <p:nvSpPr>
              <p:cNvPr id="222" name="TextBox 221">
                <a:extLst>
                  <a:ext uri="{FF2B5EF4-FFF2-40B4-BE49-F238E27FC236}">
                    <a16:creationId xmlns:a16="http://schemas.microsoft.com/office/drawing/2014/main" id="{11B88D91-0777-8047-A438-C05E0ACFA300}"/>
                  </a:ext>
                </a:extLst>
              </p:cNvPr>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16" name="TextBox 215">
              <a:extLst>
                <a:ext uri="{FF2B5EF4-FFF2-40B4-BE49-F238E27FC236}">
                  <a16:creationId xmlns:a16="http://schemas.microsoft.com/office/drawing/2014/main" id="{2E1B23DC-DA5E-6D43-8416-570AFBA7CB2A}"/>
                </a:ext>
              </a:extLst>
            </p:cNvPr>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17" name="TextBox 216">
              <a:extLst>
                <a:ext uri="{FF2B5EF4-FFF2-40B4-BE49-F238E27FC236}">
                  <a16:creationId xmlns:a16="http://schemas.microsoft.com/office/drawing/2014/main" id="{B13D5F64-D928-CF4B-9579-2AC7F1419E77}"/>
                </a:ext>
              </a:extLst>
            </p:cNvPr>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18" name="TextBox 217">
              <a:extLst>
                <a:ext uri="{FF2B5EF4-FFF2-40B4-BE49-F238E27FC236}">
                  <a16:creationId xmlns:a16="http://schemas.microsoft.com/office/drawing/2014/main" id="{6358BA24-D0F6-8345-BE15-4D3EFB9FDC6C}"/>
                </a:ext>
              </a:extLst>
            </p:cNvPr>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15" name="TextBox 14">
            <a:extLst>
              <a:ext uri="{FF2B5EF4-FFF2-40B4-BE49-F238E27FC236}">
                <a16:creationId xmlns:a16="http://schemas.microsoft.com/office/drawing/2014/main" id="{380A9D7E-DBEF-CC4A-AF93-85EF4DA7754D}"/>
              </a:ext>
            </a:extLst>
          </p:cNvPr>
          <p:cNvSpPr txBox="1"/>
          <p:nvPr/>
        </p:nvSpPr>
        <p:spPr>
          <a:xfrm>
            <a:off x="9362062" y="3548683"/>
            <a:ext cx="340158" cy="461665"/>
          </a:xfrm>
          <a:prstGeom prst="rect">
            <a:avLst/>
          </a:prstGeom>
          <a:noFill/>
        </p:spPr>
        <p:txBody>
          <a:bodyPr wrap="none" rtlCol="0">
            <a:spAutoFit/>
          </a:bodyPr>
          <a:lstStyle/>
          <a:p>
            <a:r>
              <a:rPr lang="en-US" sz="2400" dirty="0"/>
              <a:t>0</a:t>
            </a:r>
          </a:p>
        </p:txBody>
      </p:sp>
      <p:sp>
        <p:nvSpPr>
          <p:cNvPr id="17" name="TextBox 16">
            <a:extLst>
              <a:ext uri="{FF2B5EF4-FFF2-40B4-BE49-F238E27FC236}">
                <a16:creationId xmlns:a16="http://schemas.microsoft.com/office/drawing/2014/main" id="{404B1BC1-C506-FC42-8A7E-1E8283F6EF85}"/>
              </a:ext>
            </a:extLst>
          </p:cNvPr>
          <p:cNvSpPr txBox="1"/>
          <p:nvPr/>
        </p:nvSpPr>
        <p:spPr>
          <a:xfrm>
            <a:off x="9930253" y="3548683"/>
            <a:ext cx="434734" cy="461665"/>
          </a:xfrm>
          <a:prstGeom prst="rect">
            <a:avLst/>
          </a:prstGeom>
          <a:noFill/>
        </p:spPr>
        <p:txBody>
          <a:bodyPr wrap="none" rtlCol="0">
            <a:spAutoFit/>
          </a:bodyPr>
          <a:lstStyle/>
          <a:p>
            <a:r>
              <a:rPr lang="en-US" sz="2400" dirty="0"/>
              <a:t>-2</a:t>
            </a:r>
          </a:p>
        </p:txBody>
      </p:sp>
      <p:sp>
        <p:nvSpPr>
          <p:cNvPr id="18" name="TextBox 17">
            <a:extLst>
              <a:ext uri="{FF2B5EF4-FFF2-40B4-BE49-F238E27FC236}">
                <a16:creationId xmlns:a16="http://schemas.microsoft.com/office/drawing/2014/main" id="{ADA0DE2F-2DE4-A04C-AA79-7596A29A294E}"/>
              </a:ext>
            </a:extLst>
          </p:cNvPr>
          <p:cNvSpPr txBox="1"/>
          <p:nvPr/>
        </p:nvSpPr>
        <p:spPr>
          <a:xfrm>
            <a:off x="10594223" y="3550459"/>
            <a:ext cx="434734" cy="461665"/>
          </a:xfrm>
          <a:prstGeom prst="rect">
            <a:avLst/>
          </a:prstGeom>
          <a:noFill/>
        </p:spPr>
        <p:txBody>
          <a:bodyPr wrap="none" rtlCol="0">
            <a:spAutoFit/>
          </a:bodyPr>
          <a:lstStyle/>
          <a:p>
            <a:r>
              <a:rPr lang="en-US" sz="2400" dirty="0"/>
              <a:t>-4</a:t>
            </a:r>
          </a:p>
        </p:txBody>
      </p:sp>
      <p:sp>
        <p:nvSpPr>
          <p:cNvPr id="19" name="TextBox 18">
            <a:extLst>
              <a:ext uri="{FF2B5EF4-FFF2-40B4-BE49-F238E27FC236}">
                <a16:creationId xmlns:a16="http://schemas.microsoft.com/office/drawing/2014/main" id="{16EB326B-31D6-5146-9A77-43AE94DE36CD}"/>
              </a:ext>
            </a:extLst>
          </p:cNvPr>
          <p:cNvSpPr txBox="1"/>
          <p:nvPr/>
        </p:nvSpPr>
        <p:spPr>
          <a:xfrm>
            <a:off x="11258193" y="3575360"/>
            <a:ext cx="434734" cy="461665"/>
          </a:xfrm>
          <a:prstGeom prst="rect">
            <a:avLst/>
          </a:prstGeom>
          <a:noFill/>
        </p:spPr>
        <p:txBody>
          <a:bodyPr wrap="none" rtlCol="0">
            <a:spAutoFit/>
          </a:bodyPr>
          <a:lstStyle/>
          <a:p>
            <a:r>
              <a:rPr lang="en-US" sz="2400" dirty="0"/>
              <a:t>-7</a:t>
            </a:r>
          </a:p>
        </p:txBody>
      </p:sp>
      <p:sp>
        <p:nvSpPr>
          <p:cNvPr id="20" name="TextBox 19">
            <a:extLst>
              <a:ext uri="{FF2B5EF4-FFF2-40B4-BE49-F238E27FC236}">
                <a16:creationId xmlns:a16="http://schemas.microsoft.com/office/drawing/2014/main" id="{5935FE4A-E53E-9440-A2E0-0F1E5FF03DBE}"/>
              </a:ext>
            </a:extLst>
          </p:cNvPr>
          <p:cNvSpPr txBox="1"/>
          <p:nvPr/>
        </p:nvSpPr>
        <p:spPr>
          <a:xfrm>
            <a:off x="9309818" y="4182622"/>
            <a:ext cx="434734" cy="461665"/>
          </a:xfrm>
          <a:prstGeom prst="rect">
            <a:avLst/>
          </a:prstGeom>
          <a:noFill/>
        </p:spPr>
        <p:txBody>
          <a:bodyPr wrap="none" rtlCol="0">
            <a:spAutoFit/>
          </a:bodyPr>
          <a:lstStyle/>
          <a:p>
            <a:r>
              <a:rPr lang="en-US" sz="2400" dirty="0"/>
              <a:t>-3</a:t>
            </a:r>
          </a:p>
        </p:txBody>
      </p:sp>
      <p:sp>
        <p:nvSpPr>
          <p:cNvPr id="21" name="TextBox 20">
            <a:extLst>
              <a:ext uri="{FF2B5EF4-FFF2-40B4-BE49-F238E27FC236}">
                <a16:creationId xmlns:a16="http://schemas.microsoft.com/office/drawing/2014/main" id="{E9061F6C-B7AC-634E-964F-7BA9B42791A3}"/>
              </a:ext>
            </a:extLst>
          </p:cNvPr>
          <p:cNvSpPr txBox="1"/>
          <p:nvPr/>
        </p:nvSpPr>
        <p:spPr>
          <a:xfrm>
            <a:off x="9960167" y="4182622"/>
            <a:ext cx="434734" cy="461665"/>
          </a:xfrm>
          <a:prstGeom prst="rect">
            <a:avLst/>
          </a:prstGeom>
          <a:noFill/>
        </p:spPr>
        <p:txBody>
          <a:bodyPr wrap="none" rtlCol="0">
            <a:spAutoFit/>
          </a:bodyPr>
          <a:lstStyle/>
          <a:p>
            <a:r>
              <a:rPr lang="en-US" sz="2400" dirty="0"/>
              <a:t>-2</a:t>
            </a:r>
          </a:p>
        </p:txBody>
      </p:sp>
      <p:sp>
        <p:nvSpPr>
          <p:cNvPr id="23" name="TextBox 22">
            <a:extLst>
              <a:ext uri="{FF2B5EF4-FFF2-40B4-BE49-F238E27FC236}">
                <a16:creationId xmlns:a16="http://schemas.microsoft.com/office/drawing/2014/main" id="{8F4C601A-FE11-714F-9149-186C0B592003}"/>
              </a:ext>
            </a:extLst>
          </p:cNvPr>
          <p:cNvSpPr txBox="1"/>
          <p:nvPr/>
        </p:nvSpPr>
        <p:spPr>
          <a:xfrm>
            <a:off x="10574987" y="4182622"/>
            <a:ext cx="434734" cy="461665"/>
          </a:xfrm>
          <a:prstGeom prst="rect">
            <a:avLst/>
          </a:prstGeom>
          <a:noFill/>
        </p:spPr>
        <p:txBody>
          <a:bodyPr wrap="none" rtlCol="0">
            <a:spAutoFit/>
          </a:bodyPr>
          <a:lstStyle/>
          <a:p>
            <a:r>
              <a:rPr lang="en-US" sz="2400" dirty="0"/>
              <a:t>-3</a:t>
            </a:r>
          </a:p>
        </p:txBody>
      </p:sp>
      <p:sp>
        <p:nvSpPr>
          <p:cNvPr id="24" name="TextBox 23">
            <a:extLst>
              <a:ext uri="{FF2B5EF4-FFF2-40B4-BE49-F238E27FC236}">
                <a16:creationId xmlns:a16="http://schemas.microsoft.com/office/drawing/2014/main" id="{A02FB50D-6338-D74A-8663-96F2989D49D0}"/>
              </a:ext>
            </a:extLst>
          </p:cNvPr>
          <p:cNvSpPr txBox="1"/>
          <p:nvPr/>
        </p:nvSpPr>
        <p:spPr>
          <a:xfrm>
            <a:off x="11203924" y="4196207"/>
            <a:ext cx="590226" cy="461665"/>
          </a:xfrm>
          <a:prstGeom prst="rect">
            <a:avLst/>
          </a:prstGeom>
          <a:noFill/>
        </p:spPr>
        <p:txBody>
          <a:bodyPr wrap="none" rtlCol="0">
            <a:spAutoFit/>
          </a:bodyPr>
          <a:lstStyle/>
          <a:p>
            <a:r>
              <a:rPr lang="en-US" sz="2400" dirty="0"/>
              <a:t>-16</a:t>
            </a:r>
          </a:p>
        </p:txBody>
      </p:sp>
      <p:sp>
        <p:nvSpPr>
          <p:cNvPr id="25" name="TextBox 24">
            <a:extLst>
              <a:ext uri="{FF2B5EF4-FFF2-40B4-BE49-F238E27FC236}">
                <a16:creationId xmlns:a16="http://schemas.microsoft.com/office/drawing/2014/main" id="{5DBC1F37-4E9E-0D45-B9C2-0CF6DE8226F9}"/>
              </a:ext>
            </a:extLst>
          </p:cNvPr>
          <p:cNvSpPr txBox="1"/>
          <p:nvPr/>
        </p:nvSpPr>
        <p:spPr>
          <a:xfrm>
            <a:off x="1812802" y="5552283"/>
            <a:ext cx="849913" cy="461665"/>
          </a:xfrm>
          <a:prstGeom prst="rect">
            <a:avLst/>
          </a:prstGeom>
          <a:noFill/>
        </p:spPr>
        <p:txBody>
          <a:bodyPr wrap="none" rtlCol="0">
            <a:spAutoFit/>
          </a:bodyPr>
          <a:lstStyle/>
          <a:p>
            <a:r>
              <a:rPr lang="en-US" sz="2400" dirty="0"/>
              <a:t>Input</a:t>
            </a:r>
          </a:p>
        </p:txBody>
      </p:sp>
      <p:sp>
        <p:nvSpPr>
          <p:cNvPr id="275" name="TextBox 274">
            <a:extLst>
              <a:ext uri="{FF2B5EF4-FFF2-40B4-BE49-F238E27FC236}">
                <a16:creationId xmlns:a16="http://schemas.microsoft.com/office/drawing/2014/main" id="{FA9D9E7D-726E-C34E-BF67-54B8E8B4E752}"/>
              </a:ext>
            </a:extLst>
          </p:cNvPr>
          <p:cNvSpPr txBox="1"/>
          <p:nvPr/>
        </p:nvSpPr>
        <p:spPr>
          <a:xfrm>
            <a:off x="5893454" y="4395178"/>
            <a:ext cx="1884555" cy="461665"/>
          </a:xfrm>
          <a:prstGeom prst="rect">
            <a:avLst/>
          </a:prstGeom>
          <a:noFill/>
        </p:spPr>
        <p:txBody>
          <a:bodyPr wrap="none" rtlCol="0">
            <a:spAutoFit/>
          </a:bodyPr>
          <a:lstStyle/>
          <a:p>
            <a:r>
              <a:rPr lang="en-US" sz="2400" dirty="0"/>
              <a:t>Filter (Kernel)</a:t>
            </a:r>
          </a:p>
        </p:txBody>
      </p:sp>
      <p:sp>
        <p:nvSpPr>
          <p:cNvPr id="26" name="TextBox 25">
            <a:extLst>
              <a:ext uri="{FF2B5EF4-FFF2-40B4-BE49-F238E27FC236}">
                <a16:creationId xmlns:a16="http://schemas.microsoft.com/office/drawing/2014/main" id="{1A072F4F-B272-1242-94FB-96309C57EEE0}"/>
              </a:ext>
            </a:extLst>
          </p:cNvPr>
          <p:cNvSpPr txBox="1"/>
          <p:nvPr/>
        </p:nvSpPr>
        <p:spPr>
          <a:xfrm>
            <a:off x="9589512" y="4793017"/>
            <a:ext cx="1765035" cy="461665"/>
          </a:xfrm>
          <a:prstGeom prst="rect">
            <a:avLst/>
          </a:prstGeom>
          <a:noFill/>
        </p:spPr>
        <p:txBody>
          <a:bodyPr wrap="none" rtlCol="0">
            <a:spAutoFit/>
          </a:bodyPr>
          <a:lstStyle/>
          <a:p>
            <a:r>
              <a:rPr lang="en-US" sz="2400" dirty="0"/>
              <a:t>Feature map</a:t>
            </a:r>
          </a:p>
        </p:txBody>
      </p:sp>
    </p:spTree>
    <p:extLst>
      <p:ext uri="{BB962C8B-B14F-4D97-AF65-F5344CB8AC3E}">
        <p14:creationId xmlns:p14="http://schemas.microsoft.com/office/powerpoint/2010/main" val="83013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6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8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0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2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12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49"/>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149"/>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6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62"/>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7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nodeType="clickEffect">
                                  <p:stCondLst>
                                    <p:cond delay="0"/>
                                  </p:stCondLst>
                                  <p:childTnLst>
                                    <p:set>
                                      <p:cBhvr>
                                        <p:cTn id="186" dur="1" fill="hold">
                                          <p:stCondLst>
                                            <p:cond delay="0"/>
                                          </p:stCondLst>
                                        </p:cTn>
                                        <p:tgtEl>
                                          <p:spTgt spid="17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8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21"/>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188"/>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201"/>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201"/>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21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3" grpId="0"/>
      <p:bldP spid="6" grpId="0"/>
      <p:bldP spid="5" grpId="0"/>
      <p:bldP spid="9" grpId="0"/>
      <p:bldP spid="10" grpId="0"/>
      <p:bldP spid="11" grpId="0"/>
      <p:bldP spid="12" grpId="0"/>
      <p:bldP spid="13" grpId="0"/>
      <p:bldP spid="14" grpId="0"/>
      <p:bldP spid="15" grpId="0"/>
      <p:bldP spid="17" grpId="0"/>
      <p:bldP spid="18" grpId="0"/>
      <p:bldP spid="19" grpId="0"/>
      <p:bldP spid="20" grpId="0"/>
      <p:bldP spid="21" grpId="0"/>
      <p:bldP spid="23" grpId="0"/>
      <p:bldP spid="24" grpId="0"/>
      <p:bldP spid="25" grpId="0"/>
      <p:bldP spid="27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Vertical edge detection</a:t>
            </a:r>
          </a:p>
        </p:txBody>
      </p:sp>
      <p:graphicFrame>
        <p:nvGraphicFramePr>
          <p:cNvPr id="3" name="Table 2"/>
          <p:cNvGraphicFramePr>
            <a:graphicFrameLocks noGrp="1"/>
          </p:cNvGraphicFramePr>
          <p:nvPr>
            <p:extLst/>
          </p:nvPr>
        </p:nvGraphicFramePr>
        <p:xfrm>
          <a:off x="696552" y="1113608"/>
          <a:ext cx="3944562" cy="3941706"/>
        </p:xfrm>
        <a:graphic>
          <a:graphicData uri="http://schemas.openxmlformats.org/drawingml/2006/table">
            <a:tbl>
              <a:tblPr firstRow="1" bandRow="1">
                <a:tableStyleId>{5C22544A-7EE6-4342-B048-85BDC9FD1C3A}</a:tableStyleId>
              </a:tblPr>
              <a:tblGrid>
                <a:gridCol w="657427">
                  <a:extLst>
                    <a:ext uri="{9D8B030D-6E8A-4147-A177-3AD203B41FA5}">
                      <a16:colId xmlns:a16="http://schemas.microsoft.com/office/drawing/2014/main" val="20000"/>
                    </a:ext>
                  </a:extLst>
                </a:gridCol>
                <a:gridCol w="657427">
                  <a:extLst>
                    <a:ext uri="{9D8B030D-6E8A-4147-A177-3AD203B41FA5}">
                      <a16:colId xmlns:a16="http://schemas.microsoft.com/office/drawing/2014/main" val="20001"/>
                    </a:ext>
                  </a:extLst>
                </a:gridCol>
                <a:gridCol w="657427">
                  <a:extLst>
                    <a:ext uri="{9D8B030D-6E8A-4147-A177-3AD203B41FA5}">
                      <a16:colId xmlns:a16="http://schemas.microsoft.com/office/drawing/2014/main" val="20002"/>
                    </a:ext>
                  </a:extLst>
                </a:gridCol>
                <a:gridCol w="657427">
                  <a:extLst>
                    <a:ext uri="{9D8B030D-6E8A-4147-A177-3AD203B41FA5}">
                      <a16:colId xmlns:a16="http://schemas.microsoft.com/office/drawing/2014/main" val="20003"/>
                    </a:ext>
                  </a:extLst>
                </a:gridCol>
                <a:gridCol w="657427">
                  <a:extLst>
                    <a:ext uri="{9D8B030D-6E8A-4147-A177-3AD203B41FA5}">
                      <a16:colId xmlns:a16="http://schemas.microsoft.com/office/drawing/2014/main" val="20004"/>
                    </a:ext>
                  </a:extLst>
                </a:gridCol>
                <a:gridCol w="657427">
                  <a:extLst>
                    <a:ext uri="{9D8B030D-6E8A-4147-A177-3AD203B41FA5}">
                      <a16:colId xmlns:a16="http://schemas.microsoft.com/office/drawing/2014/main" val="20005"/>
                    </a:ext>
                  </a:extLst>
                </a:gridCol>
              </a:tblGrid>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5952911" y="2099035"/>
          <a:ext cx="1930023" cy="1970852"/>
        </p:xfrm>
        <a:graphic>
          <a:graphicData uri="http://schemas.openxmlformats.org/drawingml/2006/table">
            <a:tbl>
              <a:tblPr firstRow="1" bandRow="1">
                <a:tableStyleId>{5C22544A-7EE6-4342-B048-85BDC9FD1C3A}</a:tableStyleId>
              </a:tblPr>
              <a:tblGrid>
                <a:gridCol w="643341">
                  <a:extLst>
                    <a:ext uri="{9D8B030D-6E8A-4147-A177-3AD203B41FA5}">
                      <a16:colId xmlns:a16="http://schemas.microsoft.com/office/drawing/2014/main" val="20000"/>
                    </a:ext>
                  </a:extLst>
                </a:gridCol>
                <a:gridCol w="643341">
                  <a:extLst>
                    <a:ext uri="{9D8B030D-6E8A-4147-A177-3AD203B41FA5}">
                      <a16:colId xmlns:a16="http://schemas.microsoft.com/office/drawing/2014/main" val="20001"/>
                    </a:ext>
                  </a:extLst>
                </a:gridCol>
                <a:gridCol w="643341">
                  <a:extLst>
                    <a:ext uri="{9D8B030D-6E8A-4147-A177-3AD203B41FA5}">
                      <a16:colId xmlns:a16="http://schemas.microsoft.com/office/drawing/2014/main" val="20002"/>
                    </a:ext>
                  </a:extLst>
                </a:gridCol>
              </a:tblGrid>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7920">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8341690" y="280746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341690" y="2807461"/>
                <a:ext cx="448841" cy="553998"/>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22" name="Table 21"/>
          <p:cNvGraphicFramePr>
            <a:graphicFrameLocks noGrp="1"/>
          </p:cNvGraphicFramePr>
          <p:nvPr>
            <p:extLst/>
          </p:nvPr>
        </p:nvGraphicFramePr>
        <p:xfrm>
          <a:off x="9249288" y="1747924"/>
          <a:ext cx="2667012" cy="2673072"/>
        </p:xfrm>
        <a:graphic>
          <a:graphicData uri="http://schemas.openxmlformats.org/drawingml/2006/table">
            <a:tbl>
              <a:tblPr firstRow="1" bandRow="1">
                <a:tableStyleId>{5C22544A-7EE6-4342-B048-85BDC9FD1C3A}</a:tableStyleId>
              </a:tblPr>
              <a:tblGrid>
                <a:gridCol w="666753">
                  <a:extLst>
                    <a:ext uri="{9D8B030D-6E8A-4147-A177-3AD203B41FA5}">
                      <a16:colId xmlns:a16="http://schemas.microsoft.com/office/drawing/2014/main" val="20000"/>
                    </a:ext>
                  </a:extLst>
                </a:gridCol>
                <a:gridCol w="666753">
                  <a:extLst>
                    <a:ext uri="{9D8B030D-6E8A-4147-A177-3AD203B41FA5}">
                      <a16:colId xmlns:a16="http://schemas.microsoft.com/office/drawing/2014/main" val="20001"/>
                    </a:ext>
                  </a:extLst>
                </a:gridCol>
                <a:gridCol w="666753">
                  <a:extLst>
                    <a:ext uri="{9D8B030D-6E8A-4147-A177-3AD203B41FA5}">
                      <a16:colId xmlns:a16="http://schemas.microsoft.com/office/drawing/2014/main" val="20002"/>
                    </a:ext>
                  </a:extLst>
                </a:gridCol>
                <a:gridCol w="666753">
                  <a:extLst>
                    <a:ext uri="{9D8B030D-6E8A-4147-A177-3AD203B41FA5}">
                      <a16:colId xmlns:a16="http://schemas.microsoft.com/office/drawing/2014/main" val="20003"/>
                    </a:ext>
                  </a:extLst>
                </a:gridCol>
              </a:tblGrid>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5122541" y="2776684"/>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122541" y="2776684"/>
                <a:ext cx="363881" cy="61555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2168897" y="5551693"/>
            <a:ext cx="1004677" cy="1017984"/>
            <a:chOff x="1897039" y="5745706"/>
            <a:chExt cx="1337480" cy="982640"/>
          </a:xfrm>
        </p:grpSpPr>
        <p:sp>
          <p:nvSpPr>
            <p:cNvPr id="4" name="Rectangle 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10086474" y="5551690"/>
            <a:ext cx="992639" cy="982640"/>
            <a:chOff x="6403075" y="5717739"/>
            <a:chExt cx="2006220" cy="982640"/>
          </a:xfrm>
        </p:grpSpPr>
        <p:sp>
          <p:nvSpPr>
            <p:cNvPr id="106" name="Rectangle 105"/>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6403075" y="5717739"/>
              <a:ext cx="1492896" cy="982640"/>
              <a:chOff x="1897039" y="5745706"/>
              <a:chExt cx="1492896"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2442788" y="5745706"/>
                <a:ext cx="947147"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05A688D2-B7F0-4B0A-8CF5-30EC378BEE7A}"/>
              </a:ext>
            </a:extLst>
          </p:cNvPr>
          <p:cNvGrpSpPr/>
          <p:nvPr/>
        </p:nvGrpSpPr>
        <p:grpSpPr>
          <a:xfrm>
            <a:off x="5116780" y="5551690"/>
            <a:ext cx="2291837" cy="982640"/>
            <a:chOff x="5116780" y="5551690"/>
            <a:chExt cx="2291837" cy="982640"/>
          </a:xfrm>
        </p:grpSpPr>
        <p:grpSp>
          <p:nvGrpSpPr>
            <p:cNvPr id="6" name="Group 5"/>
            <p:cNvGrpSpPr/>
            <p:nvPr/>
          </p:nvGrpSpPr>
          <p:grpSpPr>
            <a:xfrm rot="10800000">
              <a:off x="6427227" y="5551690"/>
              <a:ext cx="981390" cy="982640"/>
              <a:chOff x="6403075" y="5717739"/>
              <a:chExt cx="2006220" cy="982640"/>
            </a:xfrm>
          </p:grpSpPr>
          <p:grpSp>
            <p:nvGrpSpPr>
              <p:cNvPr id="86" name="Group 85"/>
              <p:cNvGrpSpPr/>
              <p:nvPr/>
            </p:nvGrpSpPr>
            <p:grpSpPr>
              <a:xfrm>
                <a:off x="6403075" y="5717739"/>
                <a:ext cx="1337480" cy="982640"/>
                <a:chOff x="1897039" y="5745706"/>
                <a:chExt cx="1337480" cy="982640"/>
              </a:xfrm>
            </p:grpSpPr>
            <p:sp>
              <p:nvSpPr>
                <p:cNvPr id="87" name="Rectangle 86"/>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9" name="TextBox 108"/>
                <p:cNvSpPr txBox="1"/>
                <p:nvPr/>
              </p:nvSpPr>
              <p:spPr>
                <a:xfrm>
                  <a:off x="5116780" y="573523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5116780" y="5735232"/>
                  <a:ext cx="363881" cy="615553"/>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251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8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Vertical edge detection examples</a:t>
            </a:r>
          </a:p>
        </p:txBody>
      </p:sp>
      <p:graphicFrame>
        <p:nvGraphicFramePr>
          <p:cNvPr id="3" name="Table 2"/>
          <p:cNvGraphicFramePr>
            <a:graphicFrameLocks noGrp="1"/>
          </p:cNvGraphicFramePr>
          <p:nvPr>
            <p:extLst/>
          </p:nvPr>
        </p:nvGraphicFramePr>
        <p:xfrm>
          <a:off x="1196095" y="1013412"/>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4967566" y="161378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640985" y="4895532"/>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640985" y="4895532"/>
                <a:ext cx="291165" cy="369332"/>
              </a:xfrm>
              <a:prstGeom prst="rect">
                <a:avLst/>
              </a:prstGeom>
              <a:blipFill rotWithShape="0">
                <a:blip r:embed="rId2"/>
                <a:stretch>
                  <a:fillRect l="-12500" r="-10417"/>
                </a:stretch>
              </a:blipFill>
            </p:spPr>
            <p:txBody>
              <a:bodyPr/>
              <a:lstStyle/>
              <a:p>
                <a:r>
                  <a:rPr lang="en-US">
                    <a:noFill/>
                  </a:rPr>
                  <a:t> </a:t>
                </a:r>
              </a:p>
            </p:txBody>
          </p:sp>
        </mc:Fallback>
      </mc:AlternateContent>
      <p:graphicFrame>
        <p:nvGraphicFramePr>
          <p:cNvPr id="22" name="Table 21"/>
          <p:cNvGraphicFramePr>
            <a:graphicFrameLocks noGrp="1"/>
          </p:cNvGraphicFramePr>
          <p:nvPr>
            <p:extLst/>
          </p:nvPr>
        </p:nvGraphicFramePr>
        <p:xfrm>
          <a:off x="9086060" y="1406405"/>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208069" y="1998706"/>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208069" y="1998706"/>
                <a:ext cx="236051" cy="430887"/>
              </a:xfrm>
              <a:prstGeom prst="rect">
                <a:avLst/>
              </a:prstGeom>
              <a:blipFill rotWithShape="0">
                <a:blip r:embed="rId3"/>
                <a:stretch>
                  <a:fillRect/>
                </a:stretch>
              </a:blipFill>
            </p:spPr>
            <p:txBody>
              <a:bodyPr/>
              <a:lstStyle/>
              <a:p>
                <a:r>
                  <a:rPr lang="en-US">
                    <a:noFill/>
                  </a:rPr>
                  <a:t> </a:t>
                </a:r>
              </a:p>
            </p:txBody>
          </p:sp>
        </mc:Fallback>
      </mc:AlternateContent>
      <p:grpSp>
        <p:nvGrpSpPr>
          <p:cNvPr id="104" name="Group 103"/>
          <p:cNvGrpSpPr/>
          <p:nvPr/>
        </p:nvGrpSpPr>
        <p:grpSpPr>
          <a:xfrm>
            <a:off x="9724955" y="3091752"/>
            <a:ext cx="388195" cy="383976"/>
            <a:chOff x="6403075" y="5717739"/>
            <a:chExt cx="2006219" cy="982640"/>
          </a:xfrm>
        </p:grpSpPr>
        <p:sp>
          <p:nvSpPr>
            <p:cNvPr id="106" name="Rectangle 105"/>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5" name="Group 104"/>
            <p:cNvGrpSpPr/>
            <p:nvPr/>
          </p:nvGrpSpPr>
          <p:grpSpPr>
            <a:xfrm>
              <a:off x="6403075" y="5717739"/>
              <a:ext cx="1529854" cy="982640"/>
              <a:chOff x="1897039" y="5745706"/>
              <a:chExt cx="1529854"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8" name="Rectangle 107"/>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09" name="TextBox 108"/>
              <p:cNvSpPr txBox="1"/>
              <p:nvPr/>
            </p:nvSpPr>
            <p:spPr>
              <a:xfrm>
                <a:off x="4238788" y="4895532"/>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238788" y="4895532"/>
                <a:ext cx="174612" cy="430887"/>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24" name="Table 23"/>
          <p:cNvGraphicFramePr>
            <a:graphicFrameLocks noGrp="1"/>
          </p:cNvGraphicFramePr>
          <p:nvPr>
            <p:extLst/>
          </p:nvPr>
        </p:nvGraphicFramePr>
        <p:xfrm>
          <a:off x="1196095" y="3912855"/>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28" name="Group 27"/>
          <p:cNvGrpSpPr/>
          <p:nvPr/>
        </p:nvGrpSpPr>
        <p:grpSpPr>
          <a:xfrm>
            <a:off x="2229316" y="3475727"/>
            <a:ext cx="341309" cy="340243"/>
            <a:chOff x="1897039" y="5745706"/>
            <a:chExt cx="1337480" cy="982640"/>
          </a:xfrm>
        </p:grpSpPr>
        <p:sp>
          <p:nvSpPr>
            <p:cNvPr id="29" name="Rectangle 28"/>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1" name="TextBox 30"/>
              <p:cNvSpPr txBox="1"/>
              <p:nvPr/>
            </p:nvSpPr>
            <p:spPr>
              <a:xfrm>
                <a:off x="7640985" y="2029483"/>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640985" y="2029483"/>
                <a:ext cx="291165" cy="369332"/>
              </a:xfrm>
              <a:prstGeom prst="rect">
                <a:avLst/>
              </a:prstGeom>
              <a:blipFill rotWithShape="0">
                <a:blip r:embed="rId5"/>
                <a:stretch>
                  <a:fillRect l="-12500" r="-10417"/>
                </a:stretch>
              </a:blipFill>
            </p:spPr>
            <p:txBody>
              <a:bodyPr/>
              <a:lstStyle/>
              <a:p>
                <a:r>
                  <a:rPr lang="en-US">
                    <a:noFill/>
                  </a:rPr>
                  <a:t> </a:t>
                </a:r>
              </a:p>
            </p:txBody>
          </p:sp>
        </mc:Fallback>
      </mc:AlternateContent>
      <p:graphicFrame>
        <p:nvGraphicFramePr>
          <p:cNvPr id="33" name="Table 32"/>
          <p:cNvGraphicFramePr>
            <a:graphicFrameLocks noGrp="1"/>
          </p:cNvGraphicFramePr>
          <p:nvPr>
            <p:extLst/>
          </p:nvPr>
        </p:nvGraphicFramePr>
        <p:xfrm>
          <a:off x="9083467" y="4272454"/>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42" name="Group 41"/>
          <p:cNvGrpSpPr/>
          <p:nvPr/>
        </p:nvGrpSpPr>
        <p:grpSpPr>
          <a:xfrm rot="10800000">
            <a:off x="2229317" y="6360747"/>
            <a:ext cx="341309" cy="340243"/>
            <a:chOff x="1897039" y="5745706"/>
            <a:chExt cx="1337480" cy="982640"/>
          </a:xfrm>
        </p:grpSpPr>
        <p:sp>
          <p:nvSpPr>
            <p:cNvPr id="44" name="Rectangle 4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46" name="Table 45"/>
          <p:cNvGraphicFramePr>
            <a:graphicFrameLocks noGrp="1"/>
          </p:cNvGraphicFramePr>
          <p:nvPr>
            <p:extLst/>
          </p:nvPr>
        </p:nvGraphicFramePr>
        <p:xfrm>
          <a:off x="4968407" y="4510606"/>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47" name="Group 46"/>
          <p:cNvGrpSpPr/>
          <p:nvPr/>
        </p:nvGrpSpPr>
        <p:grpSpPr>
          <a:xfrm>
            <a:off x="9720953" y="5916011"/>
            <a:ext cx="368517" cy="364511"/>
            <a:chOff x="6403075" y="5717739"/>
            <a:chExt cx="2006220" cy="982640"/>
          </a:xfrm>
        </p:grpSpPr>
        <p:sp>
          <p:nvSpPr>
            <p:cNvPr id="48" name="Rectangle 47"/>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9" name="Group 48"/>
            <p:cNvGrpSpPr/>
            <p:nvPr/>
          </p:nvGrpSpPr>
          <p:grpSpPr>
            <a:xfrm>
              <a:off x="6403075" y="5717739"/>
              <a:ext cx="1447050" cy="982640"/>
              <a:chOff x="1897039" y="5745706"/>
              <a:chExt cx="1447050" cy="982640"/>
            </a:xfrm>
          </p:grpSpPr>
          <p:sp>
            <p:nvSpPr>
              <p:cNvPr id="50" name="Rectangle 49"/>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1" name="Rectangle 50"/>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7" name="Group 36"/>
          <p:cNvGrpSpPr/>
          <p:nvPr/>
        </p:nvGrpSpPr>
        <p:grpSpPr>
          <a:xfrm rot="10800000">
            <a:off x="5401319" y="2864128"/>
            <a:ext cx="336371" cy="340243"/>
            <a:chOff x="6403075" y="5717739"/>
            <a:chExt cx="2006220" cy="982640"/>
          </a:xfrm>
        </p:grpSpPr>
        <p:grpSp>
          <p:nvGrpSpPr>
            <p:cNvPr id="39" name="Group 38"/>
            <p:cNvGrpSpPr/>
            <p:nvPr/>
          </p:nvGrpSpPr>
          <p:grpSpPr>
            <a:xfrm>
              <a:off x="6403075" y="5717739"/>
              <a:ext cx="1337480" cy="982640"/>
              <a:chOff x="1897039" y="5745706"/>
              <a:chExt cx="1337480" cy="982640"/>
            </a:xfrm>
          </p:grpSpPr>
          <p:sp>
            <p:nvSpPr>
              <p:cNvPr id="41" name="Rectangle 40"/>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rot="10800000">
            <a:off x="5395705" y="5771400"/>
            <a:ext cx="336371" cy="340243"/>
            <a:chOff x="6403075" y="5717739"/>
            <a:chExt cx="2006220" cy="982640"/>
          </a:xfrm>
        </p:grpSpPr>
        <p:grpSp>
          <p:nvGrpSpPr>
            <p:cNvPr id="54" name="Group 53"/>
            <p:cNvGrpSpPr/>
            <p:nvPr/>
          </p:nvGrpSpPr>
          <p:grpSpPr>
            <a:xfrm>
              <a:off x="6403075" y="5717739"/>
              <a:ext cx="1337480" cy="982640"/>
              <a:chOff x="1897039" y="5745706"/>
              <a:chExt cx="1337480" cy="982640"/>
            </a:xfrm>
          </p:grpSpPr>
          <p:sp>
            <p:nvSpPr>
              <p:cNvPr id="56" name="Rectangle 55"/>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46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Vertical/Horizontal Edge Detection</a:t>
            </a:r>
          </a:p>
        </p:txBody>
      </p:sp>
      <p:graphicFrame>
        <p:nvGraphicFramePr>
          <p:cNvPr id="8" name="Table 7"/>
          <p:cNvGraphicFramePr>
            <a:graphicFrameLocks noGrp="1"/>
          </p:cNvGraphicFramePr>
          <p:nvPr>
            <p:extLst/>
          </p:nvPr>
        </p:nvGraphicFramePr>
        <p:xfrm>
          <a:off x="1317721" y="1085654"/>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48256" y="4869988"/>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48256" y="4869988"/>
                <a:ext cx="291165" cy="369332"/>
              </a:xfrm>
              <a:prstGeom prst="rect">
                <a:avLst/>
              </a:prstGeom>
              <a:blipFill rotWithShape="0">
                <a:blip r:embed="rId2"/>
                <a:stretch>
                  <a:fillRect l="-12500" r="-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4269251" y="483921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269251" y="4839211"/>
                <a:ext cx="174612" cy="430887"/>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24" name="Table 23"/>
          <p:cNvGraphicFramePr>
            <a:graphicFrameLocks noGrp="1"/>
          </p:cNvGraphicFramePr>
          <p:nvPr>
            <p:extLst/>
          </p:nvPr>
        </p:nvGraphicFramePr>
        <p:xfrm>
          <a:off x="799054" y="3656655"/>
          <a:ext cx="2812438" cy="2796000"/>
        </p:xfrm>
        <a:graphic>
          <a:graphicData uri="http://schemas.openxmlformats.org/drawingml/2006/table">
            <a:tbl>
              <a:tblPr firstRow="1" bandRow="1">
                <a:tableStyleId>{5C22544A-7EE6-4342-B048-85BDC9FD1C3A}</a:tableStyleId>
              </a:tblPr>
              <a:tblGrid>
                <a:gridCol w="467771">
                  <a:extLst>
                    <a:ext uri="{9D8B030D-6E8A-4147-A177-3AD203B41FA5}">
                      <a16:colId xmlns:a16="http://schemas.microsoft.com/office/drawing/2014/main" val="20000"/>
                    </a:ext>
                  </a:extLst>
                </a:gridCol>
                <a:gridCol w="461963">
                  <a:extLst>
                    <a:ext uri="{9D8B030D-6E8A-4147-A177-3AD203B41FA5}">
                      <a16:colId xmlns:a16="http://schemas.microsoft.com/office/drawing/2014/main" val="20001"/>
                    </a:ext>
                  </a:extLst>
                </a:gridCol>
                <a:gridCol w="471487">
                  <a:extLst>
                    <a:ext uri="{9D8B030D-6E8A-4147-A177-3AD203B41FA5}">
                      <a16:colId xmlns:a16="http://schemas.microsoft.com/office/drawing/2014/main" val="20002"/>
                    </a:ext>
                  </a:extLst>
                </a:gridCol>
                <a:gridCol w="466726">
                  <a:extLst>
                    <a:ext uri="{9D8B030D-6E8A-4147-A177-3AD203B41FA5}">
                      <a16:colId xmlns:a16="http://schemas.microsoft.com/office/drawing/2014/main" val="20003"/>
                    </a:ext>
                  </a:extLst>
                </a:gridCol>
                <a:gridCol w="454935">
                  <a:extLst>
                    <a:ext uri="{9D8B030D-6E8A-4147-A177-3AD203B41FA5}">
                      <a16:colId xmlns:a16="http://schemas.microsoft.com/office/drawing/2014/main" val="20004"/>
                    </a:ext>
                  </a:extLst>
                </a:gridCol>
                <a:gridCol w="489556">
                  <a:extLst>
                    <a:ext uri="{9D8B030D-6E8A-4147-A177-3AD203B41FA5}">
                      <a16:colId xmlns:a16="http://schemas.microsoft.com/office/drawing/2014/main" val="20005"/>
                    </a:ext>
                  </a:extLst>
                </a:gridCol>
              </a:tblGrid>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5208658" y="4350402"/>
          <a:ext cx="1474803" cy="1408506"/>
        </p:xfrm>
        <a:graphic>
          <a:graphicData uri="http://schemas.openxmlformats.org/drawingml/2006/table">
            <a:tbl>
              <a:tblPr firstRow="1" bandRow="1">
                <a:tableStyleId>{5C22544A-7EE6-4342-B048-85BDC9FD1C3A}</a:tableStyleId>
              </a:tblPr>
              <a:tblGrid>
                <a:gridCol w="491601">
                  <a:extLst>
                    <a:ext uri="{9D8B030D-6E8A-4147-A177-3AD203B41FA5}">
                      <a16:colId xmlns:a16="http://schemas.microsoft.com/office/drawing/2014/main" val="20000"/>
                    </a:ext>
                  </a:extLst>
                </a:gridCol>
                <a:gridCol w="491601">
                  <a:extLst>
                    <a:ext uri="{9D8B030D-6E8A-4147-A177-3AD203B41FA5}">
                      <a16:colId xmlns:a16="http://schemas.microsoft.com/office/drawing/2014/main" val="20001"/>
                    </a:ext>
                  </a:extLst>
                </a:gridCol>
                <a:gridCol w="491601">
                  <a:extLst>
                    <a:ext uri="{9D8B030D-6E8A-4147-A177-3AD203B41FA5}">
                      <a16:colId xmlns:a16="http://schemas.microsoft.com/office/drawing/2014/main" val="20002"/>
                    </a:ext>
                  </a:extLst>
                </a:gridCol>
              </a:tblGrid>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9502">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33" name="Table 32"/>
          <p:cNvGraphicFramePr>
            <a:graphicFrameLocks noGrp="1"/>
          </p:cNvGraphicFramePr>
          <p:nvPr>
            <p:extLst/>
          </p:nvPr>
        </p:nvGraphicFramePr>
        <p:xfrm>
          <a:off x="8466461" y="4158495"/>
          <a:ext cx="1908136" cy="1911436"/>
        </p:xfrm>
        <a:graphic>
          <a:graphicData uri="http://schemas.openxmlformats.org/drawingml/2006/table">
            <a:tbl>
              <a:tblPr firstRow="1" bandRow="1">
                <a:tableStyleId>{5C22544A-7EE6-4342-B048-85BDC9FD1C3A}</a:tableStyleId>
              </a:tblPr>
              <a:tblGrid>
                <a:gridCol w="477034">
                  <a:extLst>
                    <a:ext uri="{9D8B030D-6E8A-4147-A177-3AD203B41FA5}">
                      <a16:colId xmlns:a16="http://schemas.microsoft.com/office/drawing/2014/main" val="20000"/>
                    </a:ext>
                  </a:extLst>
                </a:gridCol>
                <a:gridCol w="477034">
                  <a:extLst>
                    <a:ext uri="{9D8B030D-6E8A-4147-A177-3AD203B41FA5}">
                      <a16:colId xmlns:a16="http://schemas.microsoft.com/office/drawing/2014/main" val="20001"/>
                    </a:ext>
                  </a:extLst>
                </a:gridCol>
                <a:gridCol w="477034">
                  <a:extLst>
                    <a:ext uri="{9D8B030D-6E8A-4147-A177-3AD203B41FA5}">
                      <a16:colId xmlns:a16="http://schemas.microsoft.com/office/drawing/2014/main" val="20002"/>
                    </a:ext>
                  </a:extLst>
                </a:gridCol>
                <a:gridCol w="477034">
                  <a:extLst>
                    <a:ext uri="{9D8B030D-6E8A-4147-A177-3AD203B41FA5}">
                      <a16:colId xmlns:a16="http://schemas.microsoft.com/office/drawing/2014/main" val="20003"/>
                    </a:ext>
                  </a:extLst>
                </a:gridCol>
              </a:tblGrid>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01205" y="2996040"/>
            <a:ext cx="160813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Vertical </a:t>
            </a:r>
            <a:endParaRPr lang="en-US" dirty="0">
              <a:latin typeface="Century Schoolbook" charset="0"/>
              <a:ea typeface="Century Schoolbook" charset="0"/>
              <a:cs typeface="Century Schoolbook" charset="0"/>
            </a:endParaRPr>
          </a:p>
        </p:txBody>
      </p:sp>
      <p:graphicFrame>
        <p:nvGraphicFramePr>
          <p:cNvPr id="39" name="Table 38"/>
          <p:cNvGraphicFramePr>
            <a:graphicFrameLocks noGrp="1"/>
          </p:cNvGraphicFramePr>
          <p:nvPr>
            <p:extLst/>
          </p:nvPr>
        </p:nvGraphicFramePr>
        <p:xfrm>
          <a:off x="7580769" y="1085654"/>
          <a:ext cx="1771386" cy="1772991"/>
        </p:xfrm>
        <a:graphic>
          <a:graphicData uri="http://schemas.openxmlformats.org/drawingml/2006/table">
            <a:tbl>
              <a:tblPr firstRow="1" bandRow="1">
                <a:tableStyleId>{5C22544A-7EE6-4342-B048-85BDC9FD1C3A}</a:tableStyleId>
              </a:tblPr>
              <a:tblGrid>
                <a:gridCol w="590462">
                  <a:extLst>
                    <a:ext uri="{9D8B030D-6E8A-4147-A177-3AD203B41FA5}">
                      <a16:colId xmlns:a16="http://schemas.microsoft.com/office/drawing/2014/main" val="20000"/>
                    </a:ext>
                  </a:extLst>
                </a:gridCol>
                <a:gridCol w="590462">
                  <a:extLst>
                    <a:ext uri="{9D8B030D-6E8A-4147-A177-3AD203B41FA5}">
                      <a16:colId xmlns:a16="http://schemas.microsoft.com/office/drawing/2014/main" val="20001"/>
                    </a:ext>
                  </a:extLst>
                </a:gridCol>
                <a:gridCol w="590462">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0" name="TextBox 39"/>
          <p:cNvSpPr txBox="1"/>
          <p:nvPr/>
        </p:nvSpPr>
        <p:spPr>
          <a:xfrm>
            <a:off x="7485263" y="2996040"/>
            <a:ext cx="1962397"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Horizontal</a:t>
            </a:r>
            <a:endParaRPr lang="en-US" dirty="0">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316147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 AI vs. ML vs. DL</a:t>
            </a:r>
          </a:p>
        </p:txBody>
      </p:sp>
      <p:sp>
        <p:nvSpPr>
          <p:cNvPr id="4" name="Rectangle 3"/>
          <p:cNvSpPr/>
          <p:nvPr/>
        </p:nvSpPr>
        <p:spPr>
          <a:xfrm>
            <a:off x="838200" y="1690688"/>
            <a:ext cx="10253870" cy="45809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65103" y="2345635"/>
            <a:ext cx="7026967" cy="39259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76052" y="3016251"/>
            <a:ext cx="3916017" cy="325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3974" y="1883970"/>
            <a:ext cx="2812052" cy="461665"/>
          </a:xfrm>
          <a:prstGeom prst="rect">
            <a:avLst/>
          </a:prstGeom>
          <a:noFill/>
        </p:spPr>
        <p:txBody>
          <a:bodyPr wrap="none" rtlCol="0">
            <a:spAutoFit/>
          </a:bodyPr>
          <a:lstStyle/>
          <a:p>
            <a:r>
              <a:rPr lang="en-US" sz="2400" b="1" dirty="0"/>
              <a:t>Artificial Intelligence</a:t>
            </a:r>
          </a:p>
        </p:txBody>
      </p:sp>
      <p:sp>
        <p:nvSpPr>
          <p:cNvPr id="9" name="TextBox 8"/>
          <p:cNvSpPr txBox="1"/>
          <p:nvPr/>
        </p:nvSpPr>
        <p:spPr>
          <a:xfrm>
            <a:off x="4239965" y="2574722"/>
            <a:ext cx="2462534" cy="461665"/>
          </a:xfrm>
          <a:prstGeom prst="rect">
            <a:avLst/>
          </a:prstGeom>
          <a:noFill/>
        </p:spPr>
        <p:txBody>
          <a:bodyPr wrap="none" rtlCol="0">
            <a:spAutoFit/>
          </a:bodyPr>
          <a:lstStyle/>
          <a:p>
            <a:r>
              <a:rPr lang="en-US" sz="2400" b="1" dirty="0"/>
              <a:t>Machine Learning</a:t>
            </a:r>
          </a:p>
        </p:txBody>
      </p:sp>
      <p:sp>
        <p:nvSpPr>
          <p:cNvPr id="10" name="TextBox 9"/>
          <p:cNvSpPr txBox="1"/>
          <p:nvPr/>
        </p:nvSpPr>
        <p:spPr>
          <a:xfrm>
            <a:off x="7381461" y="3254156"/>
            <a:ext cx="2021707" cy="461665"/>
          </a:xfrm>
          <a:prstGeom prst="rect">
            <a:avLst/>
          </a:prstGeom>
          <a:noFill/>
        </p:spPr>
        <p:txBody>
          <a:bodyPr wrap="none" rtlCol="0">
            <a:spAutoFit/>
          </a:bodyPr>
          <a:lstStyle/>
          <a:p>
            <a:r>
              <a:rPr lang="en-US" sz="2400" b="1" dirty="0"/>
              <a:t>Deep Learning</a:t>
            </a:r>
          </a:p>
        </p:txBody>
      </p:sp>
      <p:sp>
        <p:nvSpPr>
          <p:cNvPr id="11" name="TextBox 10"/>
          <p:cNvSpPr txBox="1"/>
          <p:nvPr/>
        </p:nvSpPr>
        <p:spPr>
          <a:xfrm>
            <a:off x="983974" y="2479770"/>
            <a:ext cx="2724720" cy="646331"/>
          </a:xfrm>
          <a:prstGeom prst="rect">
            <a:avLst/>
          </a:prstGeom>
          <a:noFill/>
        </p:spPr>
        <p:txBody>
          <a:bodyPr wrap="none" rtlCol="0">
            <a:spAutoFit/>
          </a:bodyPr>
          <a:lstStyle/>
          <a:p>
            <a:r>
              <a:rPr lang="en-US" dirty="0">
                <a:latin typeface="+mj-lt"/>
              </a:rPr>
              <a:t>Computing systems </a:t>
            </a:r>
          </a:p>
          <a:p>
            <a:r>
              <a:rPr lang="en-US" dirty="0">
                <a:latin typeface="+mj-lt"/>
              </a:rPr>
              <a:t>mimicking Human behavior</a:t>
            </a:r>
          </a:p>
        </p:txBody>
      </p:sp>
      <p:sp>
        <p:nvSpPr>
          <p:cNvPr id="12" name="TextBox 11"/>
          <p:cNvSpPr txBox="1"/>
          <p:nvPr/>
        </p:nvSpPr>
        <p:spPr>
          <a:xfrm>
            <a:off x="4239966" y="3124949"/>
            <a:ext cx="2879766" cy="1754326"/>
          </a:xfrm>
          <a:prstGeom prst="rect">
            <a:avLst/>
          </a:prstGeom>
          <a:noFill/>
        </p:spPr>
        <p:txBody>
          <a:bodyPr wrap="square" rtlCol="0">
            <a:spAutoFit/>
          </a:bodyPr>
          <a:lstStyle/>
          <a:p>
            <a:r>
              <a:rPr lang="en-US" dirty="0">
                <a:latin typeface="+mj-lt"/>
              </a:rPr>
              <a:t>Learning (improving) without being explicitly programmed </a:t>
            </a:r>
          </a:p>
          <a:p>
            <a:endParaRPr lang="en-US" dirty="0">
              <a:latin typeface="+mj-lt"/>
            </a:endParaRPr>
          </a:p>
          <a:p>
            <a:r>
              <a:rPr lang="en-US" dirty="0">
                <a:latin typeface="+mj-lt"/>
              </a:rPr>
              <a:t>SVM, Logistic Regression, Decision Tree, Linear Regression</a:t>
            </a:r>
          </a:p>
        </p:txBody>
      </p:sp>
      <p:sp>
        <p:nvSpPr>
          <p:cNvPr id="13" name="TextBox 12"/>
          <p:cNvSpPr txBox="1"/>
          <p:nvPr/>
        </p:nvSpPr>
        <p:spPr>
          <a:xfrm>
            <a:off x="7423493" y="3740106"/>
            <a:ext cx="3236335" cy="1200329"/>
          </a:xfrm>
          <a:prstGeom prst="rect">
            <a:avLst/>
          </a:prstGeom>
          <a:noFill/>
        </p:spPr>
        <p:txBody>
          <a:bodyPr wrap="none" rtlCol="0">
            <a:spAutoFit/>
          </a:bodyPr>
          <a:lstStyle/>
          <a:p>
            <a:r>
              <a:rPr lang="en-US" dirty="0">
                <a:latin typeface="+mj-lt"/>
              </a:rPr>
              <a:t>Learning representations directly</a:t>
            </a:r>
          </a:p>
          <a:p>
            <a:r>
              <a:rPr lang="en-US" dirty="0">
                <a:latin typeface="+mj-lt"/>
              </a:rPr>
              <a:t>from data using neural networks</a:t>
            </a:r>
          </a:p>
          <a:p>
            <a:endParaRPr lang="en-US" dirty="0">
              <a:latin typeface="+mj-lt"/>
            </a:endParaRPr>
          </a:p>
          <a:p>
            <a:r>
              <a:rPr lang="en-US" dirty="0">
                <a:latin typeface="+mj-lt"/>
              </a:rPr>
              <a:t>CNN, GAN, RNN, </a:t>
            </a:r>
          </a:p>
        </p:txBody>
      </p:sp>
    </p:spTree>
    <p:extLst>
      <p:ext uri="{BB962C8B-B14F-4D97-AF65-F5344CB8AC3E}">
        <p14:creationId xmlns:p14="http://schemas.microsoft.com/office/powerpoint/2010/main" val="1713410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Learning to detect edges</a:t>
            </a:r>
          </a:p>
        </p:txBody>
      </p:sp>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extLst/>
              </p:nvPr>
            </p:nvGraphicFramePr>
            <p:xfrm>
              <a:off x="5561060" y="4352178"/>
              <a:ext cx="1461384" cy="1483542"/>
            </p:xfrm>
            <a:graphic>
              <a:graphicData uri="http://schemas.openxmlformats.org/drawingml/2006/table">
                <a:tbl>
                  <a:tblPr firstRow="1" bandRow="1">
                    <a:tableStyleId>{5C22544A-7EE6-4342-B048-85BDC9FD1C3A}</a:tableStyleId>
                  </a:tblPr>
                  <a:tblGrid>
                    <a:gridCol w="487128">
                      <a:extLst>
                        <a:ext uri="{9D8B030D-6E8A-4147-A177-3AD203B41FA5}">
                          <a16:colId xmlns:a16="http://schemas.microsoft.com/office/drawing/2014/main" val="20000"/>
                        </a:ext>
                      </a:extLst>
                    </a:gridCol>
                    <a:gridCol w="487128">
                      <a:extLst>
                        <a:ext uri="{9D8B030D-6E8A-4147-A177-3AD203B41FA5}">
                          <a16:colId xmlns:a16="http://schemas.microsoft.com/office/drawing/2014/main" val="20001"/>
                        </a:ext>
                      </a:extLst>
                    </a:gridCol>
                    <a:gridCol w="487128">
                      <a:extLst>
                        <a:ext uri="{9D8B030D-6E8A-4147-A177-3AD203B41FA5}">
                          <a16:colId xmlns:a16="http://schemas.microsoft.com/office/drawing/2014/main" val="20002"/>
                        </a:ext>
                      </a:extLst>
                    </a:gridCol>
                  </a:tblGrid>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1</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2</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3</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4</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5</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6</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5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7</m:t>
                                  </m:r>
                                </m:sub>
                              </m:sSub>
                            </m:oMath>
                          </a14:m>
                          <a:r>
                            <a:rPr lang="en-US" sz="24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8</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𝑤</m:t>
                                    </m:r>
                                  </m:e>
                                  <m:sub>
                                    <m:r>
                                      <a:rPr lang="en-US" sz="2400" b="0" i="1" smtClean="0">
                                        <a:solidFill>
                                          <a:schemeClr val="tx1"/>
                                        </a:solidFill>
                                        <a:latin typeface="Cambria Math" charset="0"/>
                                      </a:rPr>
                                      <m:t>9</m:t>
                                    </m:r>
                                  </m:sub>
                                </m:sSub>
                              </m:oMath>
                            </m:oMathPara>
                          </a14:m>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32" name="Table 31"/>
              <p:cNvGraphicFramePr>
                <a:graphicFrameLocks noGrp="1"/>
              </p:cNvGraphicFramePr>
              <p:nvPr>
                <p:extLst>
                  <p:ext uri="{D42A27DB-BD31-4B8C-83A1-F6EECF244321}">
                    <p14:modId xmlns:p14="http://schemas.microsoft.com/office/powerpoint/2010/main" val="1210872531"/>
                  </p:ext>
                </p:extLst>
              </p:nvPr>
            </p:nvGraphicFramePr>
            <p:xfrm>
              <a:off x="5561060" y="4352178"/>
              <a:ext cx="1461384" cy="1483542"/>
            </p:xfrm>
            <a:graphic>
              <a:graphicData uri="http://schemas.openxmlformats.org/drawingml/2006/table">
                <a:tbl>
                  <a:tblPr firstRow="1" bandRow="1">
                    <a:tableStyleId>{5C22544A-7EE6-4342-B048-85BDC9FD1C3A}</a:tableStyleId>
                  </a:tblPr>
                  <a:tblGrid>
                    <a:gridCol w="487128"/>
                    <a:gridCol w="487128"/>
                    <a:gridCol w="487128"/>
                  </a:tblGrid>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0" t="-1220" r="-203750" b="-20122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01250" t="-1220" r="-103750" b="-20122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1250" t="-1220" r="-3750" b="-201220"/>
                          </a:stretch>
                        </a:blipFill>
                      </a:tcPr>
                    </a:tc>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0" t="-102469" r="-203750" b="-10370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01250" t="-102469" r="-103750" b="-10370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1250" t="-102469" r="-3750" b="-103704"/>
                          </a:stretch>
                        </a:blipFill>
                      </a:tcPr>
                    </a:tc>
                  </a:tr>
                  <a:tr h="49451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0" t="-200000" r="-203750" b="-243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01250" t="-200000" r="-103750" b="-243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1250" t="-200000" r="-3750" b="-2439"/>
                          </a:stretch>
                        </a:blipFill>
                      </a:tcPr>
                    </a:tc>
                  </a:tr>
                </a:tbl>
              </a:graphicData>
            </a:graphic>
          </p:graphicFrame>
        </mc:Fallback>
      </mc:AlternateContent>
      <p:graphicFrame>
        <p:nvGraphicFramePr>
          <p:cNvPr id="33" name="Table 32"/>
          <p:cNvGraphicFramePr>
            <a:graphicFrameLocks noGrp="1"/>
          </p:cNvGraphicFramePr>
          <p:nvPr>
            <p:extLst/>
          </p:nvPr>
        </p:nvGraphicFramePr>
        <p:xfrm>
          <a:off x="9402963" y="4117987"/>
          <a:ext cx="1950544" cy="1951924"/>
        </p:xfrm>
        <a:graphic>
          <a:graphicData uri="http://schemas.openxmlformats.org/drawingml/2006/table">
            <a:tbl>
              <a:tblPr firstRow="1" bandRow="1">
                <a:tableStyleId>{5C22544A-7EE6-4342-B048-85BDC9FD1C3A}</a:tableStyleId>
              </a:tblPr>
              <a:tblGrid>
                <a:gridCol w="487636">
                  <a:extLst>
                    <a:ext uri="{9D8B030D-6E8A-4147-A177-3AD203B41FA5}">
                      <a16:colId xmlns:a16="http://schemas.microsoft.com/office/drawing/2014/main" val="20000"/>
                    </a:ext>
                  </a:extLst>
                </a:gridCol>
                <a:gridCol w="487636">
                  <a:extLst>
                    <a:ext uri="{9D8B030D-6E8A-4147-A177-3AD203B41FA5}">
                      <a16:colId xmlns:a16="http://schemas.microsoft.com/office/drawing/2014/main" val="20001"/>
                    </a:ext>
                  </a:extLst>
                </a:gridCol>
                <a:gridCol w="487636">
                  <a:extLst>
                    <a:ext uri="{9D8B030D-6E8A-4147-A177-3AD203B41FA5}">
                      <a16:colId xmlns:a16="http://schemas.microsoft.com/office/drawing/2014/main" val="20002"/>
                    </a:ext>
                  </a:extLst>
                </a:gridCol>
                <a:gridCol w="487636">
                  <a:extLst>
                    <a:ext uri="{9D8B030D-6E8A-4147-A177-3AD203B41FA5}">
                      <a16:colId xmlns:a16="http://schemas.microsoft.com/office/drawing/2014/main" val="20003"/>
                    </a:ext>
                  </a:extLst>
                </a:gridCol>
              </a:tblGrid>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981">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nvPr>
        </p:nvGraphicFramePr>
        <p:xfrm>
          <a:off x="741290" y="3628785"/>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nvPr>
        </p:nvGraphicFramePr>
        <p:xfrm>
          <a:off x="1317721" y="1085654"/>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6791821"/>
              </p:ext>
            </p:extLst>
          </p:nvPr>
        </p:nvGraphicFramePr>
        <p:xfrm>
          <a:off x="5404201" y="1085653"/>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485133672"/>
              </p:ext>
            </p:extLst>
          </p:nvPr>
        </p:nvGraphicFramePr>
        <p:xfrm>
          <a:off x="9018189" y="1004478"/>
          <a:ext cx="2342637" cy="1935339"/>
        </p:xfrm>
        <a:graphic>
          <a:graphicData uri="http://schemas.openxmlformats.org/drawingml/2006/table">
            <a:tbl>
              <a:tblPr firstRow="1" bandRow="1">
                <a:tableStyleId>{5C22544A-7EE6-4342-B048-85BDC9FD1C3A}</a:tableStyleId>
              </a:tblPr>
              <a:tblGrid>
                <a:gridCol w="780879">
                  <a:extLst>
                    <a:ext uri="{9D8B030D-6E8A-4147-A177-3AD203B41FA5}">
                      <a16:colId xmlns:a16="http://schemas.microsoft.com/office/drawing/2014/main" val="20000"/>
                    </a:ext>
                  </a:extLst>
                </a:gridCol>
                <a:gridCol w="780879">
                  <a:extLst>
                    <a:ext uri="{9D8B030D-6E8A-4147-A177-3AD203B41FA5}">
                      <a16:colId xmlns:a16="http://schemas.microsoft.com/office/drawing/2014/main" val="20001"/>
                    </a:ext>
                  </a:extLst>
                </a:gridCol>
                <a:gridCol w="780879">
                  <a:extLst>
                    <a:ext uri="{9D8B030D-6E8A-4147-A177-3AD203B41FA5}">
                      <a16:colId xmlns:a16="http://schemas.microsoft.com/office/drawing/2014/main" val="20002"/>
                    </a:ext>
                  </a:extLst>
                </a:gridCol>
              </a:tblGrid>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51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5113">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826ABE4-B442-A841-96AE-3F4521E24AAF}"/>
                  </a:ext>
                </a:extLst>
              </p:cNvPr>
              <p:cNvSpPr txBox="1"/>
              <p:nvPr/>
            </p:nvSpPr>
            <p:spPr>
              <a:xfrm>
                <a:off x="4419722" y="483921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p:sp>
            <p:nvSpPr>
              <p:cNvPr id="15" name="TextBox 14">
                <a:extLst>
                  <a:ext uri="{FF2B5EF4-FFF2-40B4-BE49-F238E27FC236}">
                    <a16:creationId xmlns:a16="http://schemas.microsoft.com/office/drawing/2014/main" id="{4826ABE4-B442-A841-96AE-3F4521E24AAF}"/>
                  </a:ext>
                </a:extLst>
              </p:cNvPr>
              <p:cNvSpPr txBox="1">
                <a:spLocks noRot="1" noChangeAspect="1" noMove="1" noResize="1" noEditPoints="1" noAdjustHandles="1" noChangeArrowheads="1" noChangeShapeType="1" noTextEdit="1"/>
              </p:cNvSpPr>
              <p:nvPr/>
            </p:nvSpPr>
            <p:spPr>
              <a:xfrm>
                <a:off x="4419722" y="4839211"/>
                <a:ext cx="174612" cy="430887"/>
              </a:xfrm>
              <a:prstGeom prst="rect">
                <a:avLst/>
              </a:prstGeom>
              <a:blipFill>
                <a:blip r:embed="rId3"/>
                <a:stretch>
                  <a:fillRect l="-50000" r="-4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DCC1533-A985-1F49-A36D-0B0280D4C8C3}"/>
                  </a:ext>
                </a:extLst>
              </p:cNvPr>
              <p:cNvSpPr txBox="1"/>
              <p:nvPr/>
            </p:nvSpPr>
            <p:spPr>
              <a:xfrm>
                <a:off x="8067121" y="4839211"/>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p:sp>
            <p:nvSpPr>
              <p:cNvPr id="16" name="TextBox 15">
                <a:extLst>
                  <a:ext uri="{FF2B5EF4-FFF2-40B4-BE49-F238E27FC236}">
                    <a16:creationId xmlns:a16="http://schemas.microsoft.com/office/drawing/2014/main" id="{1DCC1533-A985-1F49-A36D-0B0280D4C8C3}"/>
                  </a:ext>
                </a:extLst>
              </p:cNvPr>
              <p:cNvSpPr txBox="1">
                <a:spLocks noRot="1" noChangeAspect="1" noMove="1" noResize="1" noEditPoints="1" noAdjustHandles="1" noChangeArrowheads="1" noChangeShapeType="1" noTextEdit="1"/>
              </p:cNvSpPr>
              <p:nvPr/>
            </p:nvSpPr>
            <p:spPr>
              <a:xfrm>
                <a:off x="8067121" y="4839211"/>
                <a:ext cx="291165" cy="369332"/>
              </a:xfrm>
              <a:prstGeom prst="rect">
                <a:avLst/>
              </a:prstGeom>
              <a:blipFill>
                <a:blip r:embed="rId4"/>
                <a:stretch>
                  <a:fillRect l="-8333" r="-8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BBD5024-7752-D34A-B600-E4584F7E42CC}"/>
              </a:ext>
            </a:extLst>
          </p:cNvPr>
          <p:cNvSpPr txBox="1"/>
          <p:nvPr/>
        </p:nvSpPr>
        <p:spPr>
          <a:xfrm>
            <a:off x="5690916" y="3001977"/>
            <a:ext cx="1201676" cy="369332"/>
          </a:xfrm>
          <a:prstGeom prst="rect">
            <a:avLst/>
          </a:prstGeom>
          <a:noFill/>
        </p:spPr>
        <p:txBody>
          <a:bodyPr wrap="none" rtlCol="0">
            <a:spAutoFit/>
          </a:bodyPr>
          <a:lstStyle/>
          <a:p>
            <a:r>
              <a:rPr lang="en-US" dirty="0"/>
              <a:t>Sobel filter</a:t>
            </a:r>
          </a:p>
        </p:txBody>
      </p:sp>
      <p:sp>
        <p:nvSpPr>
          <p:cNvPr id="5" name="TextBox 4">
            <a:extLst>
              <a:ext uri="{FF2B5EF4-FFF2-40B4-BE49-F238E27FC236}">
                <a16:creationId xmlns:a16="http://schemas.microsoft.com/office/drawing/2014/main" id="{50691E8F-C669-D043-A4E4-7624923BFE28}"/>
              </a:ext>
            </a:extLst>
          </p:cNvPr>
          <p:cNvSpPr txBox="1"/>
          <p:nvPr/>
        </p:nvSpPr>
        <p:spPr>
          <a:xfrm>
            <a:off x="9549396" y="3001977"/>
            <a:ext cx="1280222" cy="369332"/>
          </a:xfrm>
          <a:prstGeom prst="rect">
            <a:avLst/>
          </a:prstGeom>
          <a:noFill/>
        </p:spPr>
        <p:txBody>
          <a:bodyPr wrap="none" rtlCol="0">
            <a:spAutoFit/>
          </a:bodyPr>
          <a:lstStyle/>
          <a:p>
            <a:r>
              <a:rPr lang="en-US" dirty="0" err="1"/>
              <a:t>Scharr</a:t>
            </a:r>
            <a:r>
              <a:rPr lang="en-US" dirty="0"/>
              <a:t> filter</a:t>
            </a:r>
          </a:p>
        </p:txBody>
      </p:sp>
    </p:spTree>
    <p:extLst>
      <p:ext uri="{BB962C8B-B14F-4D97-AF65-F5344CB8AC3E}">
        <p14:creationId xmlns:p14="http://schemas.microsoft.com/office/powerpoint/2010/main" val="210873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a:t>
            </a:r>
            <a:r>
              <a:rPr lang="en-US" dirty="0" err="1"/>
              <a:t>Strided</a:t>
            </a:r>
            <a:r>
              <a:rPr lang="en-US" dirty="0"/>
              <a:t> convolution</a:t>
            </a:r>
          </a:p>
        </p:txBody>
      </p:sp>
      <p:graphicFrame>
        <p:nvGraphicFramePr>
          <p:cNvPr id="8" name="Table 7"/>
          <p:cNvGraphicFramePr>
            <a:graphicFrameLocks noGrp="1"/>
          </p:cNvGraphicFramePr>
          <p:nvPr>
            <p:extLst/>
          </p:nvPr>
        </p:nvGraphicFramePr>
        <p:xfrm>
          <a:off x="5114263" y="2131693"/>
          <a:ext cx="1525644" cy="1371600"/>
        </p:xfrm>
        <a:graphic>
          <a:graphicData uri="http://schemas.openxmlformats.org/drawingml/2006/table">
            <a:tbl>
              <a:tblPr firstRow="1" bandRow="1">
                <a:tableStyleId>{5C22544A-7EE6-4342-B048-85BDC9FD1C3A}</a:tableStyleId>
              </a:tblPr>
              <a:tblGrid>
                <a:gridCol w="508548">
                  <a:extLst>
                    <a:ext uri="{9D8B030D-6E8A-4147-A177-3AD203B41FA5}">
                      <a16:colId xmlns:a16="http://schemas.microsoft.com/office/drawing/2014/main" val="20000"/>
                    </a:ext>
                  </a:extLst>
                </a:gridCol>
                <a:gridCol w="508548">
                  <a:extLst>
                    <a:ext uri="{9D8B030D-6E8A-4147-A177-3AD203B41FA5}">
                      <a16:colId xmlns:a16="http://schemas.microsoft.com/office/drawing/2014/main" val="20001"/>
                    </a:ext>
                  </a:extLst>
                </a:gridCol>
                <a:gridCol w="508548">
                  <a:extLst>
                    <a:ext uri="{9D8B030D-6E8A-4147-A177-3AD203B41FA5}">
                      <a16:colId xmlns:a16="http://schemas.microsoft.com/office/drawing/2014/main" val="20002"/>
                    </a:ext>
                  </a:extLst>
                </a:gridCol>
              </a:tblGrid>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11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1145">
                <a:tc>
                  <a:txBody>
                    <a:bodyPr/>
                    <a:lstStyle/>
                    <a:p>
                      <a:pPr algn="ctr"/>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454891" y="2602049"/>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454891" y="2602049"/>
                <a:ext cx="236051" cy="4308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3674" y="25356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3674" y="2535674"/>
                <a:ext cx="291165" cy="369332"/>
              </a:xfrm>
              <a:prstGeom prst="rect">
                <a:avLst/>
              </a:prstGeom>
              <a:blipFill rotWithShape="0">
                <a:blip r:embed="rId3"/>
                <a:stretch>
                  <a:fillRect l="-12500" r="-10417"/>
                </a:stretch>
              </a:blipFill>
            </p:spPr>
            <p:txBody>
              <a:bodyPr/>
              <a:lstStyle/>
              <a:p>
                <a:r>
                  <a:rPr lang="en-US">
                    <a:noFill/>
                  </a:rPr>
                  <a:t> </a:t>
                </a:r>
              </a:p>
            </p:txBody>
          </p:sp>
        </mc:Fallback>
      </mc:AlternateContent>
      <p:graphicFrame>
        <p:nvGraphicFramePr>
          <p:cNvPr id="5" name="Table 4"/>
          <p:cNvGraphicFramePr>
            <a:graphicFrameLocks noGrp="1"/>
          </p:cNvGraphicFramePr>
          <p:nvPr>
            <p:extLst/>
          </p:nvPr>
        </p:nvGraphicFramePr>
        <p:xfrm>
          <a:off x="669647" y="1211578"/>
          <a:ext cx="3298477" cy="3211831"/>
        </p:xfrm>
        <a:graphic>
          <a:graphicData uri="http://schemas.openxmlformats.org/drawingml/2006/table">
            <a:tbl>
              <a:tblPr firstRow="1" bandRow="1">
                <a:tableStyleId>{5C22544A-7EE6-4342-B048-85BDC9FD1C3A}</a:tableStyleId>
              </a:tblPr>
              <a:tblGrid>
                <a:gridCol w="471211">
                  <a:extLst>
                    <a:ext uri="{9D8B030D-6E8A-4147-A177-3AD203B41FA5}">
                      <a16:colId xmlns:a16="http://schemas.microsoft.com/office/drawing/2014/main" val="20000"/>
                    </a:ext>
                  </a:extLst>
                </a:gridCol>
                <a:gridCol w="471211">
                  <a:extLst>
                    <a:ext uri="{9D8B030D-6E8A-4147-A177-3AD203B41FA5}">
                      <a16:colId xmlns:a16="http://schemas.microsoft.com/office/drawing/2014/main" val="20001"/>
                    </a:ext>
                  </a:extLst>
                </a:gridCol>
                <a:gridCol w="471211">
                  <a:extLst>
                    <a:ext uri="{9D8B030D-6E8A-4147-A177-3AD203B41FA5}">
                      <a16:colId xmlns:a16="http://schemas.microsoft.com/office/drawing/2014/main" val="20002"/>
                    </a:ext>
                  </a:extLst>
                </a:gridCol>
                <a:gridCol w="471211">
                  <a:extLst>
                    <a:ext uri="{9D8B030D-6E8A-4147-A177-3AD203B41FA5}">
                      <a16:colId xmlns:a16="http://schemas.microsoft.com/office/drawing/2014/main" val="20003"/>
                    </a:ext>
                  </a:extLst>
                </a:gridCol>
                <a:gridCol w="471211">
                  <a:extLst>
                    <a:ext uri="{9D8B030D-6E8A-4147-A177-3AD203B41FA5}">
                      <a16:colId xmlns:a16="http://schemas.microsoft.com/office/drawing/2014/main" val="20004"/>
                    </a:ext>
                  </a:extLst>
                </a:gridCol>
                <a:gridCol w="471211">
                  <a:extLst>
                    <a:ext uri="{9D8B030D-6E8A-4147-A177-3AD203B41FA5}">
                      <a16:colId xmlns:a16="http://schemas.microsoft.com/office/drawing/2014/main" val="20005"/>
                    </a:ext>
                  </a:extLst>
                </a:gridCol>
                <a:gridCol w="471211">
                  <a:extLst>
                    <a:ext uri="{9D8B030D-6E8A-4147-A177-3AD203B41FA5}">
                      <a16:colId xmlns:a16="http://schemas.microsoft.com/office/drawing/2014/main" val="20006"/>
                    </a:ext>
                  </a:extLst>
                </a:gridCol>
              </a:tblGrid>
              <a:tr h="458833">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8833">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8833">
                <a:tc>
                  <a:txBody>
                    <a:bodyPr/>
                    <a:lstStyle/>
                    <a:p>
                      <a:r>
                        <a:rPr lang="en-US" sz="2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8833">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8833">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58833">
                <a:tc>
                  <a:txBody>
                    <a:bodyPr/>
                    <a:lstStyle/>
                    <a:p>
                      <a:r>
                        <a:rPr lang="en-US" sz="2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pSp>
        <p:nvGrpSpPr>
          <p:cNvPr id="10" name="Group 9"/>
          <p:cNvGrpSpPr/>
          <p:nvPr/>
        </p:nvGrpSpPr>
        <p:grpSpPr>
          <a:xfrm>
            <a:off x="669647" y="1211578"/>
            <a:ext cx="1456865" cy="1390471"/>
            <a:chOff x="5114263" y="4423409"/>
            <a:chExt cx="1552111" cy="1371600"/>
          </a:xfrm>
        </p:grpSpPr>
        <p:sp>
          <p:nvSpPr>
            <p:cNvPr id="4" name="Rectangle 3"/>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2" name="TextBox 1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3" name="TextBox 1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 name="TextBox 1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 name="TextBox 1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 name="TextBox 1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 name="TextBox 1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 name="TextBox 1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 name="TextBox 1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44" name="Group 143"/>
          <p:cNvGrpSpPr/>
          <p:nvPr/>
        </p:nvGrpSpPr>
        <p:grpSpPr>
          <a:xfrm>
            <a:off x="1610470" y="1211578"/>
            <a:ext cx="1456865" cy="1390471"/>
            <a:chOff x="5114263" y="4423409"/>
            <a:chExt cx="1552111" cy="1371600"/>
          </a:xfrm>
        </p:grpSpPr>
        <p:sp>
          <p:nvSpPr>
            <p:cNvPr id="145" name="Rectangle 144"/>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47" name="TextBox 146"/>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48" name="TextBox 147"/>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49" name="TextBox 148"/>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50" name="TextBox 149"/>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51" name="TextBox 150"/>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52" name="TextBox 151"/>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53" name="TextBox 152"/>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54" name="TextBox 153"/>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55" name="Group 154"/>
          <p:cNvGrpSpPr/>
          <p:nvPr/>
        </p:nvGrpSpPr>
        <p:grpSpPr>
          <a:xfrm>
            <a:off x="2539180" y="1211578"/>
            <a:ext cx="1456865" cy="1390471"/>
            <a:chOff x="5114263" y="4423409"/>
            <a:chExt cx="1552111" cy="1371600"/>
          </a:xfrm>
        </p:grpSpPr>
        <p:sp>
          <p:nvSpPr>
            <p:cNvPr id="156" name="Rectangle 155"/>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58" name="TextBox 157"/>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59" name="TextBox 158"/>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60" name="TextBox 159"/>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61" name="TextBox 160"/>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62" name="TextBox 161"/>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63" name="TextBox 162"/>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64" name="TextBox 163"/>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65" name="TextBox 164"/>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66" name="Group 165"/>
          <p:cNvGrpSpPr/>
          <p:nvPr/>
        </p:nvGrpSpPr>
        <p:grpSpPr>
          <a:xfrm>
            <a:off x="664609" y="2131707"/>
            <a:ext cx="1456865" cy="1390471"/>
            <a:chOff x="5114263" y="4423409"/>
            <a:chExt cx="1552111" cy="1371600"/>
          </a:xfrm>
        </p:grpSpPr>
        <p:sp>
          <p:nvSpPr>
            <p:cNvPr id="167" name="Rectangle 166"/>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69" name="TextBox 168"/>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70" name="TextBox 169"/>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71" name="TextBox 170"/>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72" name="TextBox 171"/>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73" name="TextBox 172"/>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74" name="TextBox 173"/>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75" name="TextBox 174"/>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76" name="TextBox 175"/>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77" name="Group 176"/>
          <p:cNvGrpSpPr/>
          <p:nvPr/>
        </p:nvGrpSpPr>
        <p:grpSpPr>
          <a:xfrm>
            <a:off x="1604855" y="2122980"/>
            <a:ext cx="1456865" cy="1390471"/>
            <a:chOff x="5114263" y="4423409"/>
            <a:chExt cx="1552111" cy="1371600"/>
          </a:xfrm>
        </p:grpSpPr>
        <p:sp>
          <p:nvSpPr>
            <p:cNvPr id="178" name="Rectangle 177"/>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80" name="TextBox 179"/>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81" name="TextBox 180"/>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82" name="TextBox 181"/>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83" name="TextBox 182"/>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84" name="TextBox 183"/>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85" name="TextBox 184"/>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86" name="TextBox 185"/>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87" name="TextBox 186"/>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88" name="Group 187"/>
          <p:cNvGrpSpPr/>
          <p:nvPr/>
        </p:nvGrpSpPr>
        <p:grpSpPr>
          <a:xfrm>
            <a:off x="2537383" y="2131707"/>
            <a:ext cx="1456865" cy="1390471"/>
            <a:chOff x="5114263" y="4423409"/>
            <a:chExt cx="1552111" cy="1371600"/>
          </a:xfrm>
        </p:grpSpPr>
        <p:sp>
          <p:nvSpPr>
            <p:cNvPr id="189" name="Rectangle 188"/>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p:cNvSpPr txBox="1"/>
            <p:nvPr/>
          </p:nvSpPr>
          <p:spPr>
            <a:xfrm>
              <a:off x="5382103" y="4423409"/>
              <a:ext cx="288862" cy="338554"/>
            </a:xfrm>
            <a:prstGeom prst="rect">
              <a:avLst/>
            </a:prstGeom>
            <a:noFill/>
          </p:spPr>
          <p:txBody>
            <a:bodyPr wrap="none" rtlCol="0">
              <a:spAutoFit/>
            </a:bodyPr>
            <a:lstStyle/>
            <a:p>
              <a:r>
                <a:rPr lang="en-US" sz="1600"/>
                <a:t>3</a:t>
              </a:r>
            </a:p>
          </p:txBody>
        </p:sp>
        <p:sp>
          <p:nvSpPr>
            <p:cNvPr id="191" name="TextBox 190"/>
            <p:cNvSpPr txBox="1"/>
            <p:nvPr/>
          </p:nvSpPr>
          <p:spPr>
            <a:xfrm>
              <a:off x="5376736" y="4875846"/>
              <a:ext cx="288862" cy="338554"/>
            </a:xfrm>
            <a:prstGeom prst="rect">
              <a:avLst/>
            </a:prstGeom>
            <a:noFill/>
          </p:spPr>
          <p:txBody>
            <a:bodyPr wrap="none" rtlCol="0">
              <a:spAutoFit/>
            </a:bodyPr>
            <a:lstStyle/>
            <a:p>
              <a:r>
                <a:rPr lang="en-US" sz="1600"/>
                <a:t>1</a:t>
              </a:r>
            </a:p>
          </p:txBody>
        </p:sp>
        <p:sp>
          <p:nvSpPr>
            <p:cNvPr id="192" name="TextBox 191"/>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193" name="TextBox 192"/>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194" name="TextBox 193"/>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195" name="TextBox 194"/>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196" name="TextBox 195"/>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197" name="TextBox 196"/>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198" name="TextBox 197"/>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199" name="Group 198"/>
          <p:cNvGrpSpPr/>
          <p:nvPr/>
        </p:nvGrpSpPr>
        <p:grpSpPr>
          <a:xfrm>
            <a:off x="671172" y="3050123"/>
            <a:ext cx="1456865" cy="1390471"/>
            <a:chOff x="5114263" y="4423409"/>
            <a:chExt cx="1552111" cy="1371600"/>
          </a:xfrm>
        </p:grpSpPr>
        <p:sp>
          <p:nvSpPr>
            <p:cNvPr id="200" name="Rectangle 199"/>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02" name="TextBox 201"/>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03" name="TextBox 202"/>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04" name="TextBox 203"/>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05" name="TextBox 204"/>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06" name="TextBox 205"/>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07" name="TextBox 206"/>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08" name="TextBox 207"/>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09" name="TextBox 208"/>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10" name="Group 209"/>
          <p:cNvGrpSpPr/>
          <p:nvPr/>
        </p:nvGrpSpPr>
        <p:grpSpPr>
          <a:xfrm>
            <a:off x="1604583" y="3040822"/>
            <a:ext cx="1456865" cy="1390471"/>
            <a:chOff x="5114263" y="4423409"/>
            <a:chExt cx="1552111" cy="1371600"/>
          </a:xfrm>
        </p:grpSpPr>
        <p:sp>
          <p:nvSpPr>
            <p:cNvPr id="211" name="Rectangle 210"/>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13" name="TextBox 212"/>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14" name="TextBox 213"/>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15" name="TextBox 214"/>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16" name="TextBox 215"/>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17" name="TextBox 216"/>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18" name="TextBox 217"/>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19" name="TextBox 218"/>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20" name="TextBox 219"/>
            <p:cNvSpPr txBox="1"/>
            <p:nvPr/>
          </p:nvSpPr>
          <p:spPr>
            <a:xfrm>
              <a:off x="6377512" y="5328284"/>
              <a:ext cx="288862" cy="338554"/>
            </a:xfrm>
            <a:prstGeom prst="rect">
              <a:avLst/>
            </a:prstGeom>
            <a:noFill/>
          </p:spPr>
          <p:txBody>
            <a:bodyPr wrap="none" rtlCol="0">
              <a:spAutoFit/>
            </a:bodyPr>
            <a:lstStyle/>
            <a:p>
              <a:r>
                <a:rPr lang="en-US" sz="1600" dirty="0"/>
                <a:t>3</a:t>
              </a:r>
            </a:p>
          </p:txBody>
        </p:sp>
      </p:grpSp>
      <p:grpSp>
        <p:nvGrpSpPr>
          <p:cNvPr id="221" name="Group 220"/>
          <p:cNvGrpSpPr/>
          <p:nvPr/>
        </p:nvGrpSpPr>
        <p:grpSpPr>
          <a:xfrm>
            <a:off x="2537383" y="3050122"/>
            <a:ext cx="1456865" cy="1390471"/>
            <a:chOff x="5114263" y="4423409"/>
            <a:chExt cx="1552111" cy="1371600"/>
          </a:xfrm>
        </p:grpSpPr>
        <p:sp>
          <p:nvSpPr>
            <p:cNvPr id="222" name="Rectangle 221"/>
            <p:cNvSpPr/>
            <p:nvPr/>
          </p:nvSpPr>
          <p:spPr>
            <a:xfrm>
              <a:off x="5114263" y="4423409"/>
              <a:ext cx="1525644" cy="13716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p:cNvSpPr txBox="1"/>
            <p:nvPr/>
          </p:nvSpPr>
          <p:spPr>
            <a:xfrm>
              <a:off x="5382103" y="4423409"/>
              <a:ext cx="288862" cy="338554"/>
            </a:xfrm>
            <a:prstGeom prst="rect">
              <a:avLst/>
            </a:prstGeom>
            <a:noFill/>
          </p:spPr>
          <p:txBody>
            <a:bodyPr wrap="none" rtlCol="0">
              <a:spAutoFit/>
            </a:bodyPr>
            <a:lstStyle/>
            <a:p>
              <a:r>
                <a:rPr lang="en-US" sz="1600"/>
                <a:t>3</a:t>
              </a:r>
            </a:p>
          </p:txBody>
        </p:sp>
        <p:sp>
          <p:nvSpPr>
            <p:cNvPr id="224" name="TextBox 223"/>
            <p:cNvSpPr txBox="1"/>
            <p:nvPr/>
          </p:nvSpPr>
          <p:spPr>
            <a:xfrm>
              <a:off x="5376736" y="4875846"/>
              <a:ext cx="288862" cy="338554"/>
            </a:xfrm>
            <a:prstGeom prst="rect">
              <a:avLst/>
            </a:prstGeom>
            <a:noFill/>
          </p:spPr>
          <p:txBody>
            <a:bodyPr wrap="none" rtlCol="0">
              <a:spAutoFit/>
            </a:bodyPr>
            <a:lstStyle/>
            <a:p>
              <a:r>
                <a:rPr lang="en-US" sz="1600"/>
                <a:t>1</a:t>
              </a:r>
            </a:p>
          </p:txBody>
        </p:sp>
        <p:sp>
          <p:nvSpPr>
            <p:cNvPr id="225" name="TextBox 224"/>
            <p:cNvSpPr txBox="1"/>
            <p:nvPr/>
          </p:nvSpPr>
          <p:spPr>
            <a:xfrm>
              <a:off x="5338181" y="5328284"/>
              <a:ext cx="351379" cy="338554"/>
            </a:xfrm>
            <a:prstGeom prst="rect">
              <a:avLst/>
            </a:prstGeom>
            <a:noFill/>
          </p:spPr>
          <p:txBody>
            <a:bodyPr wrap="none" rtlCol="0">
              <a:spAutoFit/>
            </a:bodyPr>
            <a:lstStyle/>
            <a:p>
              <a:r>
                <a:rPr lang="en-US" sz="1600" dirty="0"/>
                <a:t>-1</a:t>
              </a:r>
            </a:p>
          </p:txBody>
        </p:sp>
        <p:sp>
          <p:nvSpPr>
            <p:cNvPr id="226" name="TextBox 225"/>
            <p:cNvSpPr txBox="1"/>
            <p:nvPr/>
          </p:nvSpPr>
          <p:spPr>
            <a:xfrm>
              <a:off x="5884704" y="4423409"/>
              <a:ext cx="288862" cy="338554"/>
            </a:xfrm>
            <a:prstGeom prst="rect">
              <a:avLst/>
            </a:prstGeom>
            <a:noFill/>
          </p:spPr>
          <p:txBody>
            <a:bodyPr wrap="none" rtlCol="0">
              <a:spAutoFit/>
            </a:bodyPr>
            <a:lstStyle/>
            <a:p>
              <a:r>
                <a:rPr lang="en-US" sz="1600" dirty="0"/>
                <a:t>4</a:t>
              </a:r>
            </a:p>
          </p:txBody>
        </p:sp>
        <p:sp>
          <p:nvSpPr>
            <p:cNvPr id="227" name="TextBox 226"/>
            <p:cNvSpPr txBox="1"/>
            <p:nvPr/>
          </p:nvSpPr>
          <p:spPr>
            <a:xfrm>
              <a:off x="5879338" y="4875846"/>
              <a:ext cx="288862" cy="338554"/>
            </a:xfrm>
            <a:prstGeom prst="rect">
              <a:avLst/>
            </a:prstGeom>
            <a:noFill/>
          </p:spPr>
          <p:txBody>
            <a:bodyPr wrap="none" rtlCol="0">
              <a:spAutoFit/>
            </a:bodyPr>
            <a:lstStyle/>
            <a:p>
              <a:r>
                <a:rPr lang="en-US" sz="1600" dirty="0"/>
                <a:t>0</a:t>
              </a:r>
            </a:p>
          </p:txBody>
        </p:sp>
        <p:sp>
          <p:nvSpPr>
            <p:cNvPr id="228" name="TextBox 227"/>
            <p:cNvSpPr txBox="1"/>
            <p:nvPr/>
          </p:nvSpPr>
          <p:spPr>
            <a:xfrm>
              <a:off x="5884705" y="5328284"/>
              <a:ext cx="288862" cy="338554"/>
            </a:xfrm>
            <a:prstGeom prst="rect">
              <a:avLst/>
            </a:prstGeom>
            <a:noFill/>
          </p:spPr>
          <p:txBody>
            <a:bodyPr wrap="none" rtlCol="0">
              <a:spAutoFit/>
            </a:bodyPr>
            <a:lstStyle/>
            <a:p>
              <a:r>
                <a:rPr lang="en-US" sz="1600" dirty="0"/>
                <a:t>0</a:t>
              </a:r>
            </a:p>
          </p:txBody>
        </p:sp>
        <p:sp>
          <p:nvSpPr>
            <p:cNvPr id="229" name="TextBox 228"/>
            <p:cNvSpPr txBox="1"/>
            <p:nvPr/>
          </p:nvSpPr>
          <p:spPr>
            <a:xfrm>
              <a:off x="6377512" y="4423409"/>
              <a:ext cx="288862" cy="338554"/>
            </a:xfrm>
            <a:prstGeom prst="rect">
              <a:avLst/>
            </a:prstGeom>
            <a:noFill/>
          </p:spPr>
          <p:txBody>
            <a:bodyPr wrap="none" rtlCol="0">
              <a:spAutoFit/>
            </a:bodyPr>
            <a:lstStyle/>
            <a:p>
              <a:r>
                <a:rPr lang="en-US" sz="1600" dirty="0"/>
                <a:t>4</a:t>
              </a:r>
            </a:p>
          </p:txBody>
        </p:sp>
        <p:sp>
          <p:nvSpPr>
            <p:cNvPr id="230" name="TextBox 229"/>
            <p:cNvSpPr txBox="1"/>
            <p:nvPr/>
          </p:nvSpPr>
          <p:spPr>
            <a:xfrm>
              <a:off x="6372145" y="4875846"/>
              <a:ext cx="288862" cy="338554"/>
            </a:xfrm>
            <a:prstGeom prst="rect">
              <a:avLst/>
            </a:prstGeom>
            <a:noFill/>
          </p:spPr>
          <p:txBody>
            <a:bodyPr wrap="none" rtlCol="0">
              <a:spAutoFit/>
            </a:bodyPr>
            <a:lstStyle/>
            <a:p>
              <a:r>
                <a:rPr lang="en-US" sz="1600" dirty="0"/>
                <a:t>2</a:t>
              </a:r>
            </a:p>
          </p:txBody>
        </p:sp>
        <p:sp>
          <p:nvSpPr>
            <p:cNvPr id="231" name="TextBox 230"/>
            <p:cNvSpPr txBox="1"/>
            <p:nvPr/>
          </p:nvSpPr>
          <p:spPr>
            <a:xfrm>
              <a:off x="6377512" y="5328284"/>
              <a:ext cx="288862" cy="338554"/>
            </a:xfrm>
            <a:prstGeom prst="rect">
              <a:avLst/>
            </a:prstGeom>
            <a:noFill/>
          </p:spPr>
          <p:txBody>
            <a:bodyPr wrap="none" rtlCol="0">
              <a:spAutoFit/>
            </a:bodyPr>
            <a:lstStyle/>
            <a:p>
              <a:r>
                <a:rPr lang="en-US" sz="1600" dirty="0"/>
                <a:t>3</a:t>
              </a:r>
            </a:p>
          </p:txBody>
        </p:sp>
      </p:grpSp>
      <p:graphicFrame>
        <p:nvGraphicFramePr>
          <p:cNvPr id="11" name="Table 10"/>
          <p:cNvGraphicFramePr>
            <a:graphicFrameLocks noGrp="1"/>
          </p:cNvGraphicFramePr>
          <p:nvPr>
            <p:extLst/>
          </p:nvPr>
        </p:nvGraphicFramePr>
        <p:xfrm>
          <a:off x="8778606" y="2191579"/>
          <a:ext cx="1535952" cy="1251825"/>
        </p:xfrm>
        <a:graphic>
          <a:graphicData uri="http://schemas.openxmlformats.org/drawingml/2006/table">
            <a:tbl>
              <a:tblPr firstRow="1" bandRow="1">
                <a:tableStyleId>{5C22544A-7EE6-4342-B048-85BDC9FD1C3A}</a:tableStyleId>
              </a:tblPr>
              <a:tblGrid>
                <a:gridCol w="511984">
                  <a:extLst>
                    <a:ext uri="{9D8B030D-6E8A-4147-A177-3AD203B41FA5}">
                      <a16:colId xmlns:a16="http://schemas.microsoft.com/office/drawing/2014/main" val="20000"/>
                    </a:ext>
                  </a:extLst>
                </a:gridCol>
                <a:gridCol w="511984">
                  <a:extLst>
                    <a:ext uri="{9D8B030D-6E8A-4147-A177-3AD203B41FA5}">
                      <a16:colId xmlns:a16="http://schemas.microsoft.com/office/drawing/2014/main" val="20001"/>
                    </a:ext>
                  </a:extLst>
                </a:gridCol>
                <a:gridCol w="511984">
                  <a:extLst>
                    <a:ext uri="{9D8B030D-6E8A-4147-A177-3AD203B41FA5}">
                      <a16:colId xmlns:a16="http://schemas.microsoft.com/office/drawing/2014/main" val="20002"/>
                    </a:ext>
                  </a:extLst>
                </a:gridCol>
              </a:tblGrid>
              <a:tr h="417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72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DFB98792-0472-6D4A-A606-31AEAAB66453}"/>
              </a:ext>
            </a:extLst>
          </p:cNvPr>
          <p:cNvSpPr txBox="1"/>
          <p:nvPr/>
        </p:nvSpPr>
        <p:spPr>
          <a:xfrm>
            <a:off x="8868218" y="2212310"/>
            <a:ext cx="418704" cy="369332"/>
          </a:xfrm>
          <a:prstGeom prst="rect">
            <a:avLst/>
          </a:prstGeom>
          <a:noFill/>
        </p:spPr>
        <p:txBody>
          <a:bodyPr wrap="none" rtlCol="0">
            <a:spAutoFit/>
          </a:bodyPr>
          <a:lstStyle/>
          <a:p>
            <a:r>
              <a:rPr lang="en-US" dirty="0"/>
              <a:t>91</a:t>
            </a:r>
          </a:p>
        </p:txBody>
      </p:sp>
      <p:sp>
        <p:nvSpPr>
          <p:cNvPr id="20" name="TextBox 19">
            <a:extLst>
              <a:ext uri="{FF2B5EF4-FFF2-40B4-BE49-F238E27FC236}">
                <a16:creationId xmlns:a16="http://schemas.microsoft.com/office/drawing/2014/main" id="{ABA024FB-8DF2-CE4D-9F89-C481382A0042}"/>
              </a:ext>
            </a:extLst>
          </p:cNvPr>
          <p:cNvSpPr txBox="1"/>
          <p:nvPr/>
        </p:nvSpPr>
        <p:spPr>
          <a:xfrm>
            <a:off x="9278720" y="2212237"/>
            <a:ext cx="535724" cy="369332"/>
          </a:xfrm>
          <a:prstGeom prst="rect">
            <a:avLst/>
          </a:prstGeom>
          <a:noFill/>
        </p:spPr>
        <p:txBody>
          <a:bodyPr wrap="none" rtlCol="0">
            <a:spAutoFit/>
          </a:bodyPr>
          <a:lstStyle/>
          <a:p>
            <a:r>
              <a:rPr lang="en-US" dirty="0"/>
              <a:t>100</a:t>
            </a:r>
          </a:p>
        </p:txBody>
      </p:sp>
      <p:sp>
        <p:nvSpPr>
          <p:cNvPr id="21" name="TextBox 20">
            <a:extLst>
              <a:ext uri="{FF2B5EF4-FFF2-40B4-BE49-F238E27FC236}">
                <a16:creationId xmlns:a16="http://schemas.microsoft.com/office/drawing/2014/main" id="{CE292740-0D79-DB4F-8296-AE1DDA1F5A17}"/>
              </a:ext>
            </a:extLst>
          </p:cNvPr>
          <p:cNvSpPr txBox="1"/>
          <p:nvPr/>
        </p:nvSpPr>
        <p:spPr>
          <a:xfrm>
            <a:off x="9818961" y="2212164"/>
            <a:ext cx="418704" cy="369332"/>
          </a:xfrm>
          <a:prstGeom prst="rect">
            <a:avLst/>
          </a:prstGeom>
          <a:noFill/>
        </p:spPr>
        <p:txBody>
          <a:bodyPr wrap="none" rtlCol="0">
            <a:spAutoFit/>
          </a:bodyPr>
          <a:lstStyle/>
          <a:p>
            <a:r>
              <a:rPr lang="en-US" dirty="0"/>
              <a:t>83</a:t>
            </a:r>
          </a:p>
        </p:txBody>
      </p:sp>
      <p:sp>
        <p:nvSpPr>
          <p:cNvPr id="22" name="TextBox 21">
            <a:extLst>
              <a:ext uri="{FF2B5EF4-FFF2-40B4-BE49-F238E27FC236}">
                <a16:creationId xmlns:a16="http://schemas.microsoft.com/office/drawing/2014/main" id="{91FF2B23-4C2F-8C45-B5A4-B4E2D508D337}"/>
              </a:ext>
            </a:extLst>
          </p:cNvPr>
          <p:cNvSpPr txBox="1"/>
          <p:nvPr/>
        </p:nvSpPr>
        <p:spPr>
          <a:xfrm>
            <a:off x="8839885" y="2632825"/>
            <a:ext cx="418704" cy="369332"/>
          </a:xfrm>
          <a:prstGeom prst="rect">
            <a:avLst/>
          </a:prstGeom>
          <a:noFill/>
        </p:spPr>
        <p:txBody>
          <a:bodyPr wrap="none" rtlCol="0">
            <a:spAutoFit/>
          </a:bodyPr>
          <a:lstStyle/>
          <a:p>
            <a:r>
              <a:rPr lang="en-US" dirty="0"/>
              <a:t>69</a:t>
            </a:r>
          </a:p>
        </p:txBody>
      </p:sp>
      <p:sp>
        <p:nvSpPr>
          <p:cNvPr id="23" name="TextBox 22">
            <a:extLst>
              <a:ext uri="{FF2B5EF4-FFF2-40B4-BE49-F238E27FC236}">
                <a16:creationId xmlns:a16="http://schemas.microsoft.com/office/drawing/2014/main" id="{EE9DD09B-6F93-BB43-914A-D38FF0F2E4FC}"/>
              </a:ext>
            </a:extLst>
          </p:cNvPr>
          <p:cNvSpPr txBox="1"/>
          <p:nvPr/>
        </p:nvSpPr>
        <p:spPr>
          <a:xfrm>
            <a:off x="9319868" y="2643622"/>
            <a:ext cx="418704" cy="369332"/>
          </a:xfrm>
          <a:prstGeom prst="rect">
            <a:avLst/>
          </a:prstGeom>
          <a:noFill/>
        </p:spPr>
        <p:txBody>
          <a:bodyPr wrap="none" rtlCol="0">
            <a:spAutoFit/>
          </a:bodyPr>
          <a:lstStyle/>
          <a:p>
            <a:r>
              <a:rPr lang="en-US" dirty="0"/>
              <a:t>91</a:t>
            </a:r>
          </a:p>
        </p:txBody>
      </p:sp>
      <p:sp>
        <p:nvSpPr>
          <p:cNvPr id="24" name="TextBox 23">
            <a:extLst>
              <a:ext uri="{FF2B5EF4-FFF2-40B4-BE49-F238E27FC236}">
                <a16:creationId xmlns:a16="http://schemas.microsoft.com/office/drawing/2014/main" id="{DAC1C096-FA89-9240-AAF8-C4F15CC5C62D}"/>
              </a:ext>
            </a:extLst>
          </p:cNvPr>
          <p:cNvSpPr txBox="1"/>
          <p:nvPr/>
        </p:nvSpPr>
        <p:spPr>
          <a:xfrm>
            <a:off x="9778834" y="2632825"/>
            <a:ext cx="535724" cy="369332"/>
          </a:xfrm>
          <a:prstGeom prst="rect">
            <a:avLst/>
          </a:prstGeom>
          <a:noFill/>
        </p:spPr>
        <p:txBody>
          <a:bodyPr wrap="none" rtlCol="0">
            <a:spAutoFit/>
          </a:bodyPr>
          <a:lstStyle/>
          <a:p>
            <a:r>
              <a:rPr lang="en-US" dirty="0"/>
              <a:t>127</a:t>
            </a:r>
          </a:p>
        </p:txBody>
      </p:sp>
      <p:sp>
        <p:nvSpPr>
          <p:cNvPr id="25" name="TextBox 24">
            <a:extLst>
              <a:ext uri="{FF2B5EF4-FFF2-40B4-BE49-F238E27FC236}">
                <a16:creationId xmlns:a16="http://schemas.microsoft.com/office/drawing/2014/main" id="{456097D9-9068-1E47-BECE-F4DCCA3CD000}"/>
              </a:ext>
            </a:extLst>
          </p:cNvPr>
          <p:cNvSpPr txBox="1"/>
          <p:nvPr/>
        </p:nvSpPr>
        <p:spPr>
          <a:xfrm>
            <a:off x="8839885" y="3080112"/>
            <a:ext cx="418704" cy="369332"/>
          </a:xfrm>
          <a:prstGeom prst="rect">
            <a:avLst/>
          </a:prstGeom>
          <a:noFill/>
        </p:spPr>
        <p:txBody>
          <a:bodyPr wrap="none" rtlCol="0">
            <a:spAutoFit/>
          </a:bodyPr>
          <a:lstStyle/>
          <a:p>
            <a:r>
              <a:rPr lang="en-US" dirty="0"/>
              <a:t>44</a:t>
            </a:r>
          </a:p>
        </p:txBody>
      </p:sp>
      <p:sp>
        <p:nvSpPr>
          <p:cNvPr id="26" name="TextBox 25">
            <a:extLst>
              <a:ext uri="{FF2B5EF4-FFF2-40B4-BE49-F238E27FC236}">
                <a16:creationId xmlns:a16="http://schemas.microsoft.com/office/drawing/2014/main" id="{009073CD-3583-F641-B404-9EE76B2FD00E}"/>
              </a:ext>
            </a:extLst>
          </p:cNvPr>
          <p:cNvSpPr txBox="1"/>
          <p:nvPr/>
        </p:nvSpPr>
        <p:spPr>
          <a:xfrm>
            <a:off x="9319868" y="3075007"/>
            <a:ext cx="418704" cy="369332"/>
          </a:xfrm>
          <a:prstGeom prst="rect">
            <a:avLst/>
          </a:prstGeom>
          <a:noFill/>
        </p:spPr>
        <p:txBody>
          <a:bodyPr wrap="none" rtlCol="0">
            <a:spAutoFit/>
          </a:bodyPr>
          <a:lstStyle/>
          <a:p>
            <a:r>
              <a:rPr lang="en-US" dirty="0"/>
              <a:t>71</a:t>
            </a:r>
          </a:p>
        </p:txBody>
      </p:sp>
      <p:sp>
        <p:nvSpPr>
          <p:cNvPr id="27" name="TextBox 26">
            <a:extLst>
              <a:ext uri="{FF2B5EF4-FFF2-40B4-BE49-F238E27FC236}">
                <a16:creationId xmlns:a16="http://schemas.microsoft.com/office/drawing/2014/main" id="{C43EE3A8-19AF-8644-8ADF-A12F0BFADD54}"/>
              </a:ext>
            </a:extLst>
          </p:cNvPr>
          <p:cNvSpPr txBox="1"/>
          <p:nvPr/>
        </p:nvSpPr>
        <p:spPr>
          <a:xfrm>
            <a:off x="9837344" y="3074071"/>
            <a:ext cx="418704" cy="369332"/>
          </a:xfrm>
          <a:prstGeom prst="rect">
            <a:avLst/>
          </a:prstGeom>
          <a:noFill/>
        </p:spPr>
        <p:txBody>
          <a:bodyPr wrap="none" rtlCol="0">
            <a:spAutoFit/>
          </a:bodyPr>
          <a:lstStyle/>
          <a:p>
            <a:r>
              <a:rPr lang="en-US" dirty="0"/>
              <a:t>74</a:t>
            </a:r>
          </a:p>
        </p:txBody>
      </p:sp>
      <mc:AlternateContent xmlns:mc="http://schemas.openxmlformats.org/markup-compatibility/2006">
        <mc:Choice xmlns:a14="http://schemas.microsoft.com/office/drawing/2010/main" Requires="a14">
          <p:sp>
            <p:nvSpPr>
              <p:cNvPr id="118" name="Rectangle 117">
                <a:extLst>
                  <a:ext uri="{FF2B5EF4-FFF2-40B4-BE49-F238E27FC236}">
                    <a16:creationId xmlns:a16="http://schemas.microsoft.com/office/drawing/2014/main" id="{87D178B8-8472-8343-B3BB-6C6B61E4D1E8}"/>
                  </a:ext>
                </a:extLst>
              </p:cNvPr>
              <p:cNvSpPr/>
              <p:nvPr/>
            </p:nvSpPr>
            <p:spPr>
              <a:xfrm>
                <a:off x="1524866" y="4668433"/>
                <a:ext cx="1205779" cy="646331"/>
              </a:xfrm>
              <a:prstGeom prst="rect">
                <a:avLst/>
              </a:prstGeom>
            </p:spPr>
            <p:txBody>
              <a:bodyPr wrap="none">
                <a:spAutoFit/>
              </a:bodyPr>
              <a:lstStyle/>
              <a:p>
                <a:r>
                  <a:rPr lang="en-US" sz="3600" b="0" dirty="0">
                    <a:ea typeface="Century Schoolbook" charset="0"/>
                    <a:cs typeface="Century Schoolbook" charset="0"/>
                  </a:rPr>
                  <a:t>7</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7</m:t>
                    </m:r>
                  </m:oMath>
                </a14:m>
                <a:endParaRPr lang="en-US" sz="3600" dirty="0">
                  <a:latin typeface="Century Schoolbook" charset="0"/>
                  <a:ea typeface="Century Schoolbook" charset="0"/>
                  <a:cs typeface="Century Schoolbook" charset="0"/>
                </a:endParaRPr>
              </a:p>
            </p:txBody>
          </p:sp>
        </mc:Choice>
        <mc:Fallback>
          <p:sp>
            <p:nvSpPr>
              <p:cNvPr id="118" name="Rectangle 117">
                <a:extLst>
                  <a:ext uri="{FF2B5EF4-FFF2-40B4-BE49-F238E27FC236}">
                    <a16:creationId xmlns:a16="http://schemas.microsoft.com/office/drawing/2014/main" id="{87D178B8-8472-8343-B3BB-6C6B61E4D1E8}"/>
                  </a:ext>
                </a:extLst>
              </p:cNvPr>
              <p:cNvSpPr>
                <a:spLocks noRot="1" noChangeAspect="1" noMove="1" noResize="1" noEditPoints="1" noAdjustHandles="1" noChangeArrowheads="1" noChangeShapeType="1" noTextEdit="1"/>
              </p:cNvSpPr>
              <p:nvPr/>
            </p:nvSpPr>
            <p:spPr>
              <a:xfrm>
                <a:off x="1524866" y="4668433"/>
                <a:ext cx="1205779" cy="646331"/>
              </a:xfrm>
              <a:prstGeom prst="rect">
                <a:avLst/>
              </a:prstGeom>
              <a:blipFill>
                <a:blip r:embed="rId4"/>
                <a:stretch>
                  <a:fillRect l="-15789" t="-13725" r="-4211"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9" name="Rectangle 118">
                <a:extLst>
                  <a:ext uri="{FF2B5EF4-FFF2-40B4-BE49-F238E27FC236}">
                    <a16:creationId xmlns:a16="http://schemas.microsoft.com/office/drawing/2014/main" id="{8ED10769-9E85-3144-955A-7E502C2CD1D9}"/>
                  </a:ext>
                </a:extLst>
              </p:cNvPr>
              <p:cNvSpPr/>
              <p:nvPr/>
            </p:nvSpPr>
            <p:spPr>
              <a:xfrm>
                <a:off x="5274195" y="3758271"/>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p:sp>
            <p:nvSpPr>
              <p:cNvPr id="119" name="Rectangle 118">
                <a:extLst>
                  <a:ext uri="{FF2B5EF4-FFF2-40B4-BE49-F238E27FC236}">
                    <a16:creationId xmlns:a16="http://schemas.microsoft.com/office/drawing/2014/main" id="{8ED10769-9E85-3144-955A-7E502C2CD1D9}"/>
                  </a:ext>
                </a:extLst>
              </p:cNvPr>
              <p:cNvSpPr>
                <a:spLocks noRot="1" noChangeAspect="1" noMove="1" noResize="1" noEditPoints="1" noAdjustHandles="1" noChangeArrowheads="1" noChangeShapeType="1" noTextEdit="1"/>
              </p:cNvSpPr>
              <p:nvPr/>
            </p:nvSpPr>
            <p:spPr>
              <a:xfrm>
                <a:off x="5274195" y="3758271"/>
                <a:ext cx="1205779" cy="646331"/>
              </a:xfrm>
              <a:prstGeom prst="rect">
                <a:avLst/>
              </a:prstGeom>
              <a:blipFill>
                <a:blip r:embed="rId5"/>
                <a:stretch>
                  <a:fillRect l="-14583" t="-13462" r="-4167" b="-32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Rectangle 119">
                <a:extLst>
                  <a:ext uri="{FF2B5EF4-FFF2-40B4-BE49-F238E27FC236}">
                    <a16:creationId xmlns:a16="http://schemas.microsoft.com/office/drawing/2014/main" id="{72DAD28B-93B5-EC45-8080-1BE69AA14692}"/>
                  </a:ext>
                </a:extLst>
              </p:cNvPr>
              <p:cNvSpPr/>
              <p:nvPr/>
            </p:nvSpPr>
            <p:spPr>
              <a:xfrm>
                <a:off x="8926330" y="3716994"/>
                <a:ext cx="1205779" cy="646331"/>
              </a:xfrm>
              <a:prstGeom prst="rect">
                <a:avLst/>
              </a:prstGeom>
            </p:spPr>
            <p:txBody>
              <a:bodyPr wrap="none">
                <a:spAutoFit/>
              </a:bodyPr>
              <a:lstStyle/>
              <a:p>
                <a:r>
                  <a:rPr lang="en-US" sz="3600" dirty="0">
                    <a:ea typeface="Century Schoolbook" charset="0"/>
                    <a:cs typeface="Century Schoolbook" charset="0"/>
                  </a:rPr>
                  <a:t>3</a:t>
                </a:r>
                <a14:m>
                  <m:oMath xmlns:m="http://schemas.openxmlformats.org/officeDocument/2006/math">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b="0" i="1" dirty="0" smtClean="0">
                        <a:latin typeface="Cambria Math" panose="02040503050406030204" pitchFamily="18" charset="0"/>
                        <a:ea typeface="Century Schoolbook" charset="0"/>
                        <a:cs typeface="Century Schoolbook" charset="0"/>
                      </a:rPr>
                      <m:t>3</m:t>
                    </m:r>
                  </m:oMath>
                </a14:m>
                <a:endParaRPr lang="en-US" sz="3600" dirty="0">
                  <a:latin typeface="Century Schoolbook" charset="0"/>
                  <a:ea typeface="Century Schoolbook" charset="0"/>
                  <a:cs typeface="Century Schoolbook" charset="0"/>
                </a:endParaRPr>
              </a:p>
            </p:txBody>
          </p:sp>
        </mc:Choice>
        <mc:Fallback>
          <p:sp>
            <p:nvSpPr>
              <p:cNvPr id="120" name="Rectangle 119">
                <a:extLst>
                  <a:ext uri="{FF2B5EF4-FFF2-40B4-BE49-F238E27FC236}">
                    <a16:creationId xmlns:a16="http://schemas.microsoft.com/office/drawing/2014/main" id="{72DAD28B-93B5-EC45-8080-1BE69AA14692}"/>
                  </a:ext>
                </a:extLst>
              </p:cNvPr>
              <p:cNvSpPr>
                <a:spLocks noRot="1" noChangeAspect="1" noMove="1" noResize="1" noEditPoints="1" noAdjustHandles="1" noChangeArrowheads="1" noChangeShapeType="1" noTextEdit="1"/>
              </p:cNvSpPr>
              <p:nvPr/>
            </p:nvSpPr>
            <p:spPr>
              <a:xfrm>
                <a:off x="8926330" y="3716994"/>
                <a:ext cx="1205779" cy="646331"/>
              </a:xfrm>
              <a:prstGeom prst="rect">
                <a:avLst/>
              </a:prstGeom>
              <a:blipFill>
                <a:blip r:embed="rId6"/>
                <a:stretch>
                  <a:fillRect l="-14583" t="-13462" r="-4167" b="-30769"/>
                </a:stretch>
              </a:blipFill>
            </p:spPr>
            <p:txBody>
              <a:bodyPr/>
              <a:lstStyle/>
              <a:p>
                <a:r>
                  <a:rPr lang="en-US">
                    <a:noFill/>
                  </a:rPr>
                  <a:t> </a:t>
                </a:r>
              </a:p>
            </p:txBody>
          </p:sp>
        </mc:Fallback>
      </mc:AlternateContent>
    </p:spTree>
    <p:extLst>
      <p:ext uri="{BB962C8B-B14F-4D97-AF65-F5344CB8AC3E}">
        <p14:creationId xmlns:p14="http://schemas.microsoft.com/office/powerpoint/2010/main" val="27748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8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9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1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P spid="23" grpId="0"/>
      <p:bldP spid="24" grpId="0"/>
      <p:bldP spid="25" grpId="0"/>
      <p:bldP spid="26" grpId="0"/>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BC309731-EFEA-8049-847A-DC6520333872}"/>
              </a:ext>
            </a:extLst>
          </p:cNvPr>
          <p:cNvGraphicFramePr>
            <a:graphicFrameLocks noGrp="1"/>
          </p:cNvGraphicFramePr>
          <p:nvPr>
            <p:extLst>
              <p:ext uri="{D42A27DB-BD31-4B8C-83A1-F6EECF244321}">
                <p14:modId xmlns:p14="http://schemas.microsoft.com/office/powerpoint/2010/main" val="1527193388"/>
              </p:ext>
            </p:extLst>
          </p:nvPr>
        </p:nvGraphicFramePr>
        <p:xfrm>
          <a:off x="4140132" y="2059317"/>
          <a:ext cx="3911736" cy="3907104"/>
        </p:xfrm>
        <a:graphic>
          <a:graphicData uri="http://schemas.openxmlformats.org/drawingml/2006/table">
            <a:tbl>
              <a:tblPr firstRow="1" bandRow="1">
                <a:tableStyleId>{5C22544A-7EE6-4342-B048-85BDC9FD1C3A}</a:tableStyleId>
              </a:tblPr>
              <a:tblGrid>
                <a:gridCol w="488967">
                  <a:extLst>
                    <a:ext uri="{9D8B030D-6E8A-4147-A177-3AD203B41FA5}">
                      <a16:colId xmlns:a16="http://schemas.microsoft.com/office/drawing/2014/main" val="4041885822"/>
                    </a:ext>
                  </a:extLst>
                </a:gridCol>
                <a:gridCol w="488967">
                  <a:extLst>
                    <a:ext uri="{9D8B030D-6E8A-4147-A177-3AD203B41FA5}">
                      <a16:colId xmlns:a16="http://schemas.microsoft.com/office/drawing/2014/main" val="20000"/>
                    </a:ext>
                  </a:extLst>
                </a:gridCol>
                <a:gridCol w="488967">
                  <a:extLst>
                    <a:ext uri="{9D8B030D-6E8A-4147-A177-3AD203B41FA5}">
                      <a16:colId xmlns:a16="http://schemas.microsoft.com/office/drawing/2014/main" val="875658376"/>
                    </a:ext>
                  </a:extLst>
                </a:gridCol>
                <a:gridCol w="488967">
                  <a:extLst>
                    <a:ext uri="{9D8B030D-6E8A-4147-A177-3AD203B41FA5}">
                      <a16:colId xmlns:a16="http://schemas.microsoft.com/office/drawing/2014/main" val="20001"/>
                    </a:ext>
                  </a:extLst>
                </a:gridCol>
                <a:gridCol w="488967">
                  <a:extLst>
                    <a:ext uri="{9D8B030D-6E8A-4147-A177-3AD203B41FA5}">
                      <a16:colId xmlns:a16="http://schemas.microsoft.com/office/drawing/2014/main" val="20002"/>
                    </a:ext>
                  </a:extLst>
                </a:gridCol>
                <a:gridCol w="488967">
                  <a:extLst>
                    <a:ext uri="{9D8B030D-6E8A-4147-A177-3AD203B41FA5}">
                      <a16:colId xmlns:a16="http://schemas.microsoft.com/office/drawing/2014/main" val="20003"/>
                    </a:ext>
                  </a:extLst>
                </a:gridCol>
                <a:gridCol w="488967">
                  <a:extLst>
                    <a:ext uri="{9D8B030D-6E8A-4147-A177-3AD203B41FA5}">
                      <a16:colId xmlns:a16="http://schemas.microsoft.com/office/drawing/2014/main" val="20004"/>
                    </a:ext>
                  </a:extLst>
                </a:gridCol>
                <a:gridCol w="488967">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03892178"/>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9056722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
        <p:nvSpPr>
          <p:cNvPr id="2" name="Title 1">
            <a:extLst>
              <a:ext uri="{FF2B5EF4-FFF2-40B4-BE49-F238E27FC236}">
                <a16:creationId xmlns:a16="http://schemas.microsoft.com/office/drawing/2014/main" id="{F41F6661-46E5-E649-A368-AAAC75FDE4EA}"/>
              </a:ext>
            </a:extLst>
          </p:cNvPr>
          <p:cNvSpPr>
            <a:spLocks noGrp="1"/>
          </p:cNvSpPr>
          <p:nvPr>
            <p:ph type="title"/>
          </p:nvPr>
        </p:nvSpPr>
        <p:spPr>
          <a:xfrm>
            <a:off x="838200" y="365125"/>
            <a:ext cx="10515600" cy="1325563"/>
          </a:xfrm>
        </p:spPr>
        <p:txBody>
          <a:bodyPr/>
          <a:lstStyle/>
          <a:p>
            <a:r>
              <a:rPr lang="en-US" dirty="0"/>
              <a:t>Lesson 7 – Zero Padding </a:t>
            </a:r>
          </a:p>
        </p:txBody>
      </p:sp>
      <p:graphicFrame>
        <p:nvGraphicFramePr>
          <p:cNvPr id="4" name="Table 3">
            <a:extLst>
              <a:ext uri="{FF2B5EF4-FFF2-40B4-BE49-F238E27FC236}">
                <a16:creationId xmlns:a16="http://schemas.microsoft.com/office/drawing/2014/main" id="{3A8580FF-3A22-B544-8D46-525C7FBD463D}"/>
              </a:ext>
            </a:extLst>
          </p:cNvPr>
          <p:cNvGraphicFramePr>
            <a:graphicFrameLocks noGrp="1"/>
          </p:cNvGraphicFramePr>
          <p:nvPr>
            <p:extLst>
              <p:ext uri="{D42A27DB-BD31-4B8C-83A1-F6EECF244321}">
                <p14:modId xmlns:p14="http://schemas.microsoft.com/office/powerpoint/2010/main" val="3959349537"/>
              </p:ext>
            </p:extLst>
          </p:nvPr>
        </p:nvGraphicFramePr>
        <p:xfrm>
          <a:off x="4632018" y="2547705"/>
          <a:ext cx="2927964" cy="2930328"/>
        </p:xfrm>
        <a:graphic>
          <a:graphicData uri="http://schemas.openxmlformats.org/drawingml/2006/table">
            <a:tbl>
              <a:tblPr firstRow="1" bandRow="1">
                <a:tableStyleId>{5C22544A-7EE6-4342-B048-85BDC9FD1C3A}</a:tableStyleId>
              </a:tblPr>
              <a:tblGrid>
                <a:gridCol w="487994">
                  <a:extLst>
                    <a:ext uri="{9D8B030D-6E8A-4147-A177-3AD203B41FA5}">
                      <a16:colId xmlns:a16="http://schemas.microsoft.com/office/drawing/2014/main" val="20000"/>
                    </a:ext>
                  </a:extLst>
                </a:gridCol>
                <a:gridCol w="487994">
                  <a:extLst>
                    <a:ext uri="{9D8B030D-6E8A-4147-A177-3AD203B41FA5}">
                      <a16:colId xmlns:a16="http://schemas.microsoft.com/office/drawing/2014/main" val="20001"/>
                    </a:ext>
                  </a:extLst>
                </a:gridCol>
                <a:gridCol w="487994">
                  <a:extLst>
                    <a:ext uri="{9D8B030D-6E8A-4147-A177-3AD203B41FA5}">
                      <a16:colId xmlns:a16="http://schemas.microsoft.com/office/drawing/2014/main" val="20002"/>
                    </a:ext>
                  </a:extLst>
                </a:gridCol>
                <a:gridCol w="487994">
                  <a:extLst>
                    <a:ext uri="{9D8B030D-6E8A-4147-A177-3AD203B41FA5}">
                      <a16:colId xmlns:a16="http://schemas.microsoft.com/office/drawing/2014/main" val="20003"/>
                    </a:ext>
                  </a:extLst>
                </a:gridCol>
                <a:gridCol w="487994">
                  <a:extLst>
                    <a:ext uri="{9D8B030D-6E8A-4147-A177-3AD203B41FA5}">
                      <a16:colId xmlns:a16="http://schemas.microsoft.com/office/drawing/2014/main" val="20004"/>
                    </a:ext>
                  </a:extLst>
                </a:gridCol>
                <a:gridCol w="487994">
                  <a:extLst>
                    <a:ext uri="{9D8B030D-6E8A-4147-A177-3AD203B41FA5}">
                      <a16:colId xmlns:a16="http://schemas.microsoft.com/office/drawing/2014/main" val="20005"/>
                    </a:ext>
                  </a:extLst>
                </a:gridCol>
              </a:tblGrid>
              <a:tr h="488388">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8388">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8388">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8388">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8388">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9784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Valid and Same convolutions</a:t>
            </a:r>
          </a:p>
        </p:txBody>
      </p:sp>
      <p:sp>
        <p:nvSpPr>
          <p:cNvPr id="3" name="TextBox 2"/>
          <p:cNvSpPr txBox="1"/>
          <p:nvPr/>
        </p:nvSpPr>
        <p:spPr>
          <a:xfrm>
            <a:off x="685799" y="1948285"/>
            <a:ext cx="7555375" cy="646331"/>
          </a:xfrm>
          <a:prstGeom prst="rect">
            <a:avLst/>
          </a:prstGeom>
          <a:noFill/>
        </p:spPr>
        <p:txBody>
          <a:bodyPr wrap="square" rtlCol="0">
            <a:spAutoFit/>
          </a:bodyPr>
          <a:lstStyle/>
          <a:p>
            <a:r>
              <a:rPr lang="en-US" sz="3600" dirty="0">
                <a:latin typeface="Century Schoolbook" charset="0"/>
                <a:ea typeface="Century Schoolbook" charset="0"/>
                <a:cs typeface="Century Schoolbook" charset="0"/>
              </a:rPr>
              <a:t>“Valid”:      No padding</a:t>
            </a:r>
          </a:p>
        </p:txBody>
      </p:sp>
      <p:sp>
        <p:nvSpPr>
          <p:cNvPr id="16" name="TextBox 15"/>
          <p:cNvSpPr txBox="1"/>
          <p:nvPr/>
        </p:nvSpPr>
        <p:spPr>
          <a:xfrm>
            <a:off x="685800" y="3569653"/>
            <a:ext cx="10264140" cy="1200329"/>
          </a:xfrm>
          <a:prstGeom prst="rect">
            <a:avLst/>
          </a:prstGeom>
          <a:noFill/>
        </p:spPr>
        <p:txBody>
          <a:bodyPr wrap="square" rtlCol="0">
            <a:spAutoFit/>
          </a:bodyPr>
          <a:lstStyle/>
          <a:p>
            <a:r>
              <a:rPr lang="en-US" sz="3600" dirty="0">
                <a:latin typeface="Century Schoolbook" charset="0"/>
                <a:ea typeface="Century Schoolbook" charset="0"/>
                <a:cs typeface="Century Schoolbook" charset="0"/>
              </a:rPr>
              <a:t>“Same”:     Pad so that output size is the same 			    as the input size.</a:t>
            </a:r>
          </a:p>
        </p:txBody>
      </p:sp>
    </p:spTree>
    <p:extLst>
      <p:ext uri="{BB962C8B-B14F-4D97-AF65-F5344CB8AC3E}">
        <p14:creationId xmlns:p14="http://schemas.microsoft.com/office/powerpoint/2010/main" val="3301756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Calculating the Dimensions</a:t>
            </a:r>
          </a:p>
        </p:txBody>
      </p:sp>
      <mc:AlternateContent xmlns:mc="http://schemas.openxmlformats.org/markup-compatibility/2006">
        <mc:Choice xmlns:a14="http://schemas.microsoft.com/office/drawing/2010/main" Requires="a14">
          <p:sp>
            <p:nvSpPr>
              <p:cNvPr id="5" name="Rectangle 4"/>
              <p:cNvSpPr/>
              <p:nvPr/>
            </p:nvSpPr>
            <p:spPr>
              <a:xfrm>
                <a:off x="6620498" y="1674808"/>
                <a:ext cx="2338910" cy="646331"/>
              </a:xfrm>
              <a:prstGeom prst="rect">
                <a:avLst/>
              </a:prstGeom>
            </p:spPr>
            <p:txBody>
              <a:bodyPr wrap="none">
                <a:spAutoFit/>
              </a:bodyPr>
              <a:lstStyle/>
              <a:p>
                <a14:m>
                  <m:oMath xmlns:m="http://schemas.openxmlformats.org/officeDocument/2006/math">
                    <m:r>
                      <a:rPr lang="en-US" sz="3600" i="1" dirty="0" smtClean="0">
                        <a:latin typeface="Cambria Math" charset="0"/>
                        <a:ea typeface="Century Schoolbook" charset="0"/>
                        <a:cs typeface="Century Schoolbook" charset="0"/>
                      </a:rPr>
                      <m:t>𝑓</m:t>
                    </m:r>
                    <m:r>
                      <a:rPr lang="en-US" sz="3600" i="1" dirty="0">
                        <a:latin typeface="Cambria Math" charset="0"/>
                        <a:ea typeface="Cambria Math" charset="0"/>
                        <a:cs typeface="Cambria Math" charset="0"/>
                      </a:rPr>
                      <m:t>×</m:t>
                    </m:r>
                    <m:r>
                      <a:rPr lang="en-US" sz="3600" b="0" i="1" dirty="0" smtClean="0">
                        <a:latin typeface="Cambria Math" charset="0"/>
                        <a:ea typeface="Cambria Math" charset="0"/>
                        <a:cs typeface="Cambria Math" charset="0"/>
                      </a:rPr>
                      <m:t> </m:t>
                    </m:r>
                    <m:r>
                      <a:rPr lang="en-US" sz="3600" i="1" dirty="0">
                        <a:latin typeface="Cambria Math" charset="0"/>
                        <a:ea typeface="Century Schoolbook" charset="0"/>
                        <a:cs typeface="Century Schoolbook" charset="0"/>
                      </a:rPr>
                      <m:t>𝑓</m:t>
                    </m:r>
                  </m:oMath>
                </a14:m>
                <a:r>
                  <a:rPr lang="en-US" sz="3600" i="1" dirty="0">
                    <a:latin typeface="Century Schoolbook" charset="0"/>
                    <a:ea typeface="Century Schoolbook" charset="0"/>
                    <a:cs typeface="Century Schoolbook" charset="0"/>
                  </a:rPr>
                  <a:t> </a:t>
                </a:r>
                <a:r>
                  <a:rPr lang="en-US" sz="3600" dirty="0">
                    <a:latin typeface="Century Schoolbook" charset="0"/>
                    <a:ea typeface="Century Schoolbook" charset="0"/>
                    <a:cs typeface="Century Schoolbook" charset="0"/>
                  </a:rPr>
                  <a:t>filter</a:t>
                </a:r>
              </a:p>
            </p:txBody>
          </p:sp>
        </mc:Choice>
        <mc:Fallback>
          <p:sp>
            <p:nvSpPr>
              <p:cNvPr id="5" name="Rectangle 4"/>
              <p:cNvSpPr>
                <a:spLocks noRot="1" noChangeAspect="1" noMove="1" noResize="1" noEditPoints="1" noAdjustHandles="1" noChangeArrowheads="1" noChangeShapeType="1" noTextEdit="1"/>
              </p:cNvSpPr>
              <p:nvPr/>
            </p:nvSpPr>
            <p:spPr>
              <a:xfrm>
                <a:off x="6620498" y="1674808"/>
                <a:ext cx="2338910" cy="646331"/>
              </a:xfrm>
              <a:prstGeom prst="rect">
                <a:avLst/>
              </a:prstGeom>
              <a:blipFill>
                <a:blip r:embed="rId2"/>
                <a:stretch>
                  <a:fillRect l="-4865" t="-15686" r="-7027"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3135549" y="1674809"/>
                <a:ext cx="2782878" cy="646331"/>
              </a:xfrm>
              <a:prstGeom prst="rect">
                <a:avLst/>
              </a:prstGeom>
            </p:spPr>
            <p:txBody>
              <a:bodyPr wrap="none">
                <a:spAutoFit/>
              </a:bodyPr>
              <a:lstStyle/>
              <a:p>
                <a14:m>
                  <m:oMath xmlns:m="http://schemas.openxmlformats.org/officeDocument/2006/math">
                    <m:r>
                      <a:rPr lang="en-US" sz="3600" i="1" dirty="0" smtClean="0">
                        <a:latin typeface="Cambria Math" charset="0"/>
                        <a:ea typeface="Century Schoolbook" charset="0"/>
                        <a:cs typeface="Century Schoolbook" charset="0"/>
                      </a:rPr>
                      <m:t>𝑛</m:t>
                    </m:r>
                    <m:r>
                      <a:rPr lang="en-US" sz="3600" b="0" i="1" dirty="0" smtClean="0">
                        <a:latin typeface="Cambria Math" charset="0"/>
                        <a:ea typeface="Century Schoolbook" charset="0"/>
                        <a:cs typeface="Century Schoolbook" charset="0"/>
                      </a:rPr>
                      <m:t> </m:t>
                    </m:r>
                    <m:r>
                      <a:rPr lang="en-US" sz="3600" i="1" dirty="0" smtClean="0">
                        <a:latin typeface="Cambria Math" charset="0"/>
                        <a:ea typeface="Cambria Math" charset="0"/>
                        <a:cs typeface="Cambria Math" charset="0"/>
                      </a:rPr>
                      <m:t>×</m:t>
                    </m:r>
                    <m:r>
                      <a:rPr lang="en-US" sz="3600" b="0" i="1" dirty="0" smtClean="0">
                        <a:latin typeface="Cambria Math" charset="0"/>
                        <a:ea typeface="Century Schoolbook" charset="0"/>
                        <a:cs typeface="Century Schoolbook" charset="0"/>
                      </a:rPr>
                      <m:t> </m:t>
                    </m:r>
                    <m:r>
                      <a:rPr lang="en-US" sz="3600" i="1" dirty="0" smtClean="0">
                        <a:latin typeface="Cambria Math" charset="0"/>
                        <a:ea typeface="Century Schoolbook" charset="0"/>
                        <a:cs typeface="Century Schoolbook" charset="0"/>
                      </a:rPr>
                      <m:t>𝑛</m:t>
                    </m:r>
                  </m:oMath>
                </a14:m>
                <a:r>
                  <a:rPr lang="en-US" sz="3600" i="1" dirty="0">
                    <a:latin typeface="Century Schoolbook" charset="0"/>
                    <a:ea typeface="Century Schoolbook" charset="0"/>
                    <a:cs typeface="Century Schoolbook" charset="0"/>
                  </a:rPr>
                  <a:t> </a:t>
                </a:r>
                <a:r>
                  <a:rPr lang="en-US" sz="3600" dirty="0">
                    <a:latin typeface="Century Schoolbook" charset="0"/>
                    <a:ea typeface="Century Schoolbook" charset="0"/>
                    <a:cs typeface="Century Schoolbook" charset="0"/>
                  </a:rPr>
                  <a:t>image</a:t>
                </a:r>
              </a:p>
            </p:txBody>
          </p:sp>
        </mc:Choice>
        <mc:Fallback>
          <p:sp>
            <p:nvSpPr>
              <p:cNvPr id="7" name="Rectangle 6"/>
              <p:cNvSpPr>
                <a:spLocks noRot="1" noChangeAspect="1" noMove="1" noResize="1" noEditPoints="1" noAdjustHandles="1" noChangeArrowheads="1" noChangeShapeType="1" noTextEdit="1"/>
              </p:cNvSpPr>
              <p:nvPr/>
            </p:nvSpPr>
            <p:spPr>
              <a:xfrm>
                <a:off x="3135549" y="1674809"/>
                <a:ext cx="2782878" cy="646331"/>
              </a:xfrm>
              <a:prstGeom prst="rect">
                <a:avLst/>
              </a:prstGeom>
              <a:blipFill>
                <a:blip r:embed="rId3"/>
                <a:stretch>
                  <a:fillRect l="-455" t="-15686" r="-1818" b="-33333"/>
                </a:stretch>
              </a:blipFill>
            </p:spPr>
            <p:txBody>
              <a:bodyPr/>
              <a:lstStyle/>
              <a:p>
                <a:r>
                  <a:rPr lang="en-US">
                    <a:noFill/>
                  </a:rPr>
                  <a:t> </a:t>
                </a:r>
              </a:p>
            </p:txBody>
          </p:sp>
        </mc:Fallback>
      </mc:AlternateContent>
      <p:sp>
        <p:nvSpPr>
          <p:cNvPr id="8" name="Rectangle 7"/>
          <p:cNvSpPr/>
          <p:nvPr/>
        </p:nvSpPr>
        <p:spPr>
          <a:xfrm>
            <a:off x="3135549" y="2705414"/>
            <a:ext cx="2303836" cy="646331"/>
          </a:xfrm>
          <a:prstGeom prst="rect">
            <a:avLst/>
          </a:prstGeom>
        </p:spPr>
        <p:txBody>
          <a:bodyPr wrap="none">
            <a:spAutoFit/>
          </a:bodyPr>
          <a:lstStyle/>
          <a:p>
            <a:r>
              <a:rPr lang="en-US" sz="3600" dirty="0">
                <a:latin typeface="Century Schoolbook" charset="0"/>
                <a:ea typeface="Century Schoolbook" charset="0"/>
                <a:cs typeface="Century Schoolbook" charset="0"/>
              </a:rPr>
              <a:t>padding </a:t>
            </a:r>
            <a:r>
              <a:rPr lang="en-US" sz="3600" i="1" dirty="0">
                <a:latin typeface="Century Schoolbook" charset="0"/>
                <a:ea typeface="Century Schoolbook" charset="0"/>
                <a:cs typeface="Century Schoolbook" charset="0"/>
              </a:rPr>
              <a:t>p</a:t>
            </a:r>
          </a:p>
        </p:txBody>
      </p:sp>
      <p:sp>
        <p:nvSpPr>
          <p:cNvPr id="9" name="Rectangle 8"/>
          <p:cNvSpPr/>
          <p:nvPr/>
        </p:nvSpPr>
        <p:spPr>
          <a:xfrm>
            <a:off x="6620498" y="2705414"/>
            <a:ext cx="1757212" cy="646331"/>
          </a:xfrm>
          <a:prstGeom prst="rect">
            <a:avLst/>
          </a:prstGeom>
        </p:spPr>
        <p:txBody>
          <a:bodyPr wrap="none">
            <a:spAutoFit/>
          </a:bodyPr>
          <a:lstStyle/>
          <a:p>
            <a:r>
              <a:rPr lang="en-US" sz="3600" dirty="0">
                <a:latin typeface="Century Schoolbook" charset="0"/>
                <a:ea typeface="Century Schoolbook" charset="0"/>
                <a:cs typeface="Century Schoolbook" charset="0"/>
              </a:rPr>
              <a:t>stride </a:t>
            </a:r>
            <a:r>
              <a:rPr lang="en-US" sz="3600" i="1" dirty="0">
                <a:latin typeface="Century Schoolbook" charset="0"/>
                <a:ea typeface="Century Schoolbook" charset="0"/>
                <a:cs typeface="Century Schoolbook" charset="0"/>
              </a:rPr>
              <a:t>s</a:t>
            </a:r>
            <a:endParaRPr lang="en-US" sz="3600" dirty="0">
              <a:latin typeface="Century Schoolbook" charset="0"/>
              <a:ea typeface="Century Schoolbook" charset="0"/>
              <a:cs typeface="Century Schoolbook" charset="0"/>
            </a:endParaRPr>
          </a:p>
        </p:txBody>
      </p:sp>
      <p:grpSp>
        <p:nvGrpSpPr>
          <p:cNvPr id="3" name="Group 2"/>
          <p:cNvGrpSpPr/>
          <p:nvPr/>
        </p:nvGrpSpPr>
        <p:grpSpPr>
          <a:xfrm>
            <a:off x="1037507" y="4360875"/>
            <a:ext cx="10005473" cy="1205684"/>
            <a:chOff x="586093" y="4360875"/>
            <a:chExt cx="10005473" cy="1205684"/>
          </a:xfrm>
        </p:grpSpPr>
        <p:grpSp>
          <p:nvGrpSpPr>
            <p:cNvPr id="12" name="Group 11"/>
            <p:cNvGrpSpPr/>
            <p:nvPr/>
          </p:nvGrpSpPr>
          <p:grpSpPr>
            <a:xfrm>
              <a:off x="586093" y="4374181"/>
              <a:ext cx="5236261" cy="1192378"/>
              <a:chOff x="598285" y="4179109"/>
              <a:chExt cx="5236261" cy="1192378"/>
            </a:xfrm>
          </p:grpSpPr>
          <mc:AlternateContent xmlns:mc="http://schemas.openxmlformats.org/markup-compatibility/2006" xmlns:a14="http://schemas.microsoft.com/office/drawing/2010/main">
            <mc:Choice Requires="a14">
              <p:sp>
                <p:nvSpPr>
                  <p:cNvPr id="4" name="Rectangle 3"/>
                  <p:cNvSpPr/>
                  <p:nvPr/>
                </p:nvSpPr>
                <p:spPr>
                  <a:xfrm>
                    <a:off x="598285" y="4179109"/>
                    <a:ext cx="3762312" cy="1192378"/>
                  </a:xfrm>
                  <a:prstGeom prst="rect">
                    <a:avLst/>
                  </a:prstGeom>
                </p:spPr>
                <p:txBody>
                  <a:bodyPr wrap="none">
                    <a:spAutoFit/>
                  </a:bodyPr>
                  <a:lstStyle/>
                  <a:p>
                    <a14:m>
                      <m:oMath xmlns:m="http://schemas.openxmlformats.org/officeDocument/2006/math">
                        <m:d>
                          <m:dPr>
                            <m:begChr m:val="⌊"/>
                            <m:endChr m:val="⌋"/>
                            <m:ctrlPr>
                              <a:rPr lang="en-US" sz="4800" b="0" i="1" dirty="0" smtClean="0">
                                <a:latin typeface="Cambria Math" panose="02040503050406030204" pitchFamily="18" charset="0"/>
                                <a:ea typeface="Century Schoolbook" charset="0"/>
                                <a:cs typeface="Century Schoolbook" charset="0"/>
                              </a:rPr>
                            </m:ctrlPr>
                          </m:dPr>
                          <m:e>
                            <m:f>
                              <m:fPr>
                                <m:ctrlPr>
                                  <a:rPr lang="mr-IN" sz="4800" i="1" dirty="0">
                                    <a:latin typeface="Cambria Math" panose="02040503050406030204" pitchFamily="18" charset="0"/>
                                    <a:ea typeface="Century Schoolbook" charset="0"/>
                                    <a:cs typeface="Century Schoolbook" charset="0"/>
                                  </a:rPr>
                                </m:ctrlPr>
                              </m:fPr>
                              <m:num>
                                <m:r>
                                  <a:rPr lang="en-US" sz="4800" i="1" dirty="0">
                                    <a:latin typeface="Cambria Math" charset="0"/>
                                    <a:ea typeface="Century Schoolbook" charset="0"/>
                                    <a:cs typeface="Century Schoolbook" charset="0"/>
                                  </a:rPr>
                                  <m:t>𝑛</m:t>
                                </m:r>
                                <m:r>
                                  <a:rPr lang="en-US" sz="4800" i="1" dirty="0">
                                    <a:latin typeface="Cambria Math" charset="0"/>
                                    <a:ea typeface="Century Schoolbook" charset="0"/>
                                    <a:cs typeface="Century Schoolbook" charset="0"/>
                                  </a:rPr>
                                  <m:t>+2</m:t>
                                </m:r>
                                <m:r>
                                  <a:rPr lang="en-US" sz="4800" i="1" dirty="0">
                                    <a:latin typeface="Cambria Math" charset="0"/>
                                    <a:ea typeface="Century Schoolbook" charset="0"/>
                                    <a:cs typeface="Century Schoolbook" charset="0"/>
                                  </a:rPr>
                                  <m:t>𝑝</m:t>
                                </m:r>
                                <m:r>
                                  <a:rPr lang="en-US" sz="4800" i="1" dirty="0">
                                    <a:latin typeface="Cambria Math" charset="0"/>
                                    <a:ea typeface="Century Schoolbook" charset="0"/>
                                    <a:cs typeface="Century Schoolbook" charset="0"/>
                                  </a:rPr>
                                  <m:t> −</m:t>
                                </m:r>
                                <m:r>
                                  <a:rPr lang="en-US" sz="4800" i="1" dirty="0">
                                    <a:latin typeface="Cambria Math" charset="0"/>
                                    <a:ea typeface="Century Schoolbook" charset="0"/>
                                    <a:cs typeface="Century Schoolbook" charset="0"/>
                                  </a:rPr>
                                  <m:t>𝑓</m:t>
                                </m:r>
                              </m:num>
                              <m:den>
                                <m:r>
                                  <a:rPr lang="en-US" sz="4800" i="1" dirty="0">
                                    <a:latin typeface="Cambria Math" charset="0"/>
                                    <a:ea typeface="Century Schoolbook" charset="0"/>
                                    <a:cs typeface="Century Schoolbook" charset="0"/>
                                  </a:rPr>
                                  <m:t>𝑠</m:t>
                                </m:r>
                              </m:den>
                            </m:f>
                            <m:r>
                              <a:rPr lang="en-US" sz="4800" i="1" dirty="0">
                                <a:latin typeface="Cambria Math" charset="0"/>
                                <a:ea typeface="Century Schoolbook" charset="0"/>
                                <a:cs typeface="Century Schoolbook" charset="0"/>
                              </a:rPr>
                              <m:t>+1</m:t>
                            </m:r>
                          </m:e>
                        </m:d>
                      </m:oMath>
                    </a14:m>
                    <a:r>
                      <a:rPr lang="en-US" sz="4800" i="1" dirty="0">
                        <a:latin typeface="Century Schoolbook" charset="0"/>
                        <a:ea typeface="Century Schoolbook" charset="0"/>
                        <a:cs typeface="Century Schoolbook" charset="0"/>
                      </a:rPr>
                      <a:t> </a:t>
                    </a:r>
                    <a:endParaRPr lang="en-US" sz="4800" dirty="0"/>
                  </a:p>
                </p:txBody>
              </p:sp>
            </mc:Choice>
            <mc:Fallback xmlns="">
              <p:sp>
                <p:nvSpPr>
                  <p:cNvPr id="4" name="Rectangle 3"/>
                  <p:cNvSpPr>
                    <a:spLocks noRot="1" noChangeAspect="1" noMove="1" noResize="1" noEditPoints="1" noAdjustHandles="1" noChangeArrowheads="1" noChangeShapeType="1" noTextEdit="1"/>
                  </p:cNvSpPr>
                  <p:nvPr/>
                </p:nvSpPr>
                <p:spPr>
                  <a:xfrm>
                    <a:off x="598285" y="4179109"/>
                    <a:ext cx="3762312" cy="119237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119287" y="4362236"/>
                    <a:ext cx="715259"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i="1" dirty="0">
                              <a:latin typeface="Cambria Math" charset="0"/>
                              <a:ea typeface="Cambria Math" charset="0"/>
                              <a:cs typeface="Cambria Math" charset="0"/>
                            </a:rPr>
                            <m:t>×</m:t>
                          </m:r>
                        </m:oMath>
                      </m:oMathPara>
                    </a14:m>
                    <a:endParaRPr lang="en-US" sz="4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19287" y="4362236"/>
                    <a:ext cx="667170" cy="707886"/>
                  </a:xfrm>
                  <a:prstGeom prst="rect">
                    <a:avLst/>
                  </a:prstGeom>
                  <a:blipFill rotWithShape="0">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6829254" y="4360875"/>
                  <a:ext cx="3762312" cy="1192378"/>
                </a:xfrm>
                <a:prstGeom prst="rect">
                  <a:avLst/>
                </a:prstGeom>
              </p:spPr>
              <p:txBody>
                <a:bodyPr wrap="none">
                  <a:spAutoFit/>
                </a:bodyPr>
                <a:lstStyle/>
                <a:p>
                  <a14:m>
                    <m:oMath xmlns:m="http://schemas.openxmlformats.org/officeDocument/2006/math">
                      <m:d>
                        <m:dPr>
                          <m:begChr m:val="⌊"/>
                          <m:endChr m:val="⌋"/>
                          <m:ctrlPr>
                            <a:rPr lang="en-US" sz="4800" b="0" i="1" dirty="0" smtClean="0">
                              <a:latin typeface="Cambria Math" panose="02040503050406030204" pitchFamily="18" charset="0"/>
                              <a:ea typeface="Century Schoolbook" charset="0"/>
                              <a:cs typeface="Century Schoolbook" charset="0"/>
                            </a:rPr>
                          </m:ctrlPr>
                        </m:dPr>
                        <m:e>
                          <m:f>
                            <m:fPr>
                              <m:ctrlPr>
                                <a:rPr lang="mr-IN" sz="4800" i="1" dirty="0">
                                  <a:latin typeface="Cambria Math" panose="02040503050406030204" pitchFamily="18" charset="0"/>
                                  <a:ea typeface="Century Schoolbook" charset="0"/>
                                  <a:cs typeface="Century Schoolbook" charset="0"/>
                                </a:rPr>
                              </m:ctrlPr>
                            </m:fPr>
                            <m:num>
                              <m:r>
                                <a:rPr lang="en-US" sz="4800" i="1" dirty="0">
                                  <a:latin typeface="Cambria Math" charset="0"/>
                                  <a:ea typeface="Century Schoolbook" charset="0"/>
                                  <a:cs typeface="Century Schoolbook" charset="0"/>
                                </a:rPr>
                                <m:t>𝑛</m:t>
                              </m:r>
                              <m:r>
                                <a:rPr lang="en-US" sz="4800" i="1" dirty="0">
                                  <a:latin typeface="Cambria Math" charset="0"/>
                                  <a:ea typeface="Century Schoolbook" charset="0"/>
                                  <a:cs typeface="Century Schoolbook" charset="0"/>
                                </a:rPr>
                                <m:t>+2</m:t>
                              </m:r>
                              <m:r>
                                <a:rPr lang="en-US" sz="4800" i="1" dirty="0">
                                  <a:latin typeface="Cambria Math" charset="0"/>
                                  <a:ea typeface="Century Schoolbook" charset="0"/>
                                  <a:cs typeface="Century Schoolbook" charset="0"/>
                                </a:rPr>
                                <m:t>𝑝</m:t>
                              </m:r>
                              <m:r>
                                <a:rPr lang="en-US" sz="4800" i="1" dirty="0">
                                  <a:latin typeface="Cambria Math" charset="0"/>
                                  <a:ea typeface="Century Schoolbook" charset="0"/>
                                  <a:cs typeface="Century Schoolbook" charset="0"/>
                                </a:rPr>
                                <m:t> −</m:t>
                              </m:r>
                              <m:r>
                                <a:rPr lang="en-US" sz="4800" i="1" dirty="0">
                                  <a:latin typeface="Cambria Math" charset="0"/>
                                  <a:ea typeface="Century Schoolbook" charset="0"/>
                                  <a:cs typeface="Century Schoolbook" charset="0"/>
                                </a:rPr>
                                <m:t>𝑓</m:t>
                              </m:r>
                            </m:num>
                            <m:den>
                              <m:r>
                                <a:rPr lang="en-US" sz="4800" i="1" dirty="0">
                                  <a:latin typeface="Cambria Math" charset="0"/>
                                  <a:ea typeface="Century Schoolbook" charset="0"/>
                                  <a:cs typeface="Century Schoolbook" charset="0"/>
                                </a:rPr>
                                <m:t>𝑠</m:t>
                              </m:r>
                            </m:den>
                          </m:f>
                          <m:r>
                            <a:rPr lang="en-US" sz="4800" i="1" dirty="0">
                              <a:latin typeface="Cambria Math" charset="0"/>
                              <a:ea typeface="Century Schoolbook" charset="0"/>
                              <a:cs typeface="Century Schoolbook" charset="0"/>
                            </a:rPr>
                            <m:t>+1</m:t>
                          </m:r>
                        </m:e>
                      </m:d>
                    </m:oMath>
                  </a14:m>
                  <a:r>
                    <a:rPr lang="en-US" sz="4800" i="1" dirty="0">
                      <a:latin typeface="Century Schoolbook" charset="0"/>
                      <a:ea typeface="Century Schoolbook" charset="0"/>
                      <a:cs typeface="Century Schoolbook" charset="0"/>
                    </a:rPr>
                    <a:t> </a:t>
                  </a:r>
                  <a:endParaRPr lang="en-US" sz="4800" dirty="0"/>
                </a:p>
              </p:txBody>
            </p:sp>
          </mc:Choice>
          <mc:Fallback xmlns="">
            <p:sp>
              <p:nvSpPr>
                <p:cNvPr id="13" name="Rectangle 12"/>
                <p:cNvSpPr>
                  <a:spLocks noRot="1" noChangeAspect="1" noMove="1" noResize="1" noEditPoints="1" noAdjustHandles="1" noChangeArrowheads="1" noChangeShapeType="1" noTextEdit="1"/>
                </p:cNvSpPr>
                <p:nvPr/>
              </p:nvSpPr>
              <p:spPr>
                <a:xfrm>
                  <a:off x="6829254" y="4360875"/>
                  <a:ext cx="3762312" cy="1192378"/>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7213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Convolutions on RGB image</a:t>
            </a:r>
          </a:p>
        </p:txBody>
      </p:sp>
      <p:graphicFrame>
        <p:nvGraphicFramePr>
          <p:cNvPr id="16" name="Table 15"/>
          <p:cNvGraphicFramePr>
            <a:graphicFrameLocks noGrp="1"/>
          </p:cNvGraphicFramePr>
          <p:nvPr>
            <p:extLst>
              <p:ext uri="{D42A27DB-BD31-4B8C-83A1-F6EECF244321}">
                <p14:modId xmlns:p14="http://schemas.microsoft.com/office/powerpoint/2010/main" val="2557186200"/>
              </p:ext>
            </p:extLst>
          </p:nvPr>
        </p:nvGraphicFramePr>
        <p:xfrm>
          <a:off x="1266782" y="2056568"/>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98277821"/>
              </p:ext>
            </p:extLst>
          </p:nvPr>
        </p:nvGraphicFramePr>
        <p:xfrm>
          <a:off x="1068864" y="2238247"/>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865895290"/>
              </p:ext>
            </p:extLst>
          </p:nvPr>
        </p:nvGraphicFramePr>
        <p:xfrm>
          <a:off x="835975" y="24316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22" name="Cube 21"/>
          <p:cNvSpPr/>
          <p:nvPr/>
        </p:nvSpPr>
        <p:spPr>
          <a:xfrm>
            <a:off x="835974"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TextBox 42"/>
              <p:cNvSpPr txBox="1"/>
              <p:nvPr/>
            </p:nvSpPr>
            <p:spPr>
              <a:xfrm>
                <a:off x="8282829" y="3135178"/>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p:sp>
            <p:nvSpPr>
              <p:cNvPr id="43" name="TextBox 42"/>
              <p:cNvSpPr txBox="1">
                <a:spLocks noRot="1" noChangeAspect="1" noMove="1" noResize="1" noEditPoints="1" noAdjustHandles="1" noChangeArrowheads="1" noChangeShapeType="1" noTextEdit="1"/>
              </p:cNvSpPr>
              <p:nvPr/>
            </p:nvSpPr>
            <p:spPr>
              <a:xfrm>
                <a:off x="8282829" y="3135178"/>
                <a:ext cx="583813" cy="584775"/>
              </a:xfrm>
              <a:prstGeom prst="rect">
                <a:avLst/>
              </a:prstGeom>
              <a:blipFill>
                <a:blip r:embed="rId2"/>
                <a:stretch>
                  <a:fillRect/>
                </a:stretch>
              </a:blipFill>
            </p:spPr>
            <p:txBody>
              <a:bodyPr/>
              <a:lstStyle/>
              <a:p>
                <a:r>
                  <a:rPr lang="en-US">
                    <a:noFill/>
                  </a:rPr>
                  <a:t> </a:t>
                </a:r>
              </a:p>
            </p:txBody>
          </p:sp>
        </mc:Fallback>
      </mc:AlternateContent>
      <p:graphicFrame>
        <p:nvGraphicFramePr>
          <p:cNvPr id="44" name="Table 43"/>
          <p:cNvGraphicFramePr>
            <a:graphicFrameLocks noGrp="1"/>
          </p:cNvGraphicFramePr>
          <p:nvPr>
            <p:extLst>
              <p:ext uri="{D42A27DB-BD31-4B8C-83A1-F6EECF244321}">
                <p14:modId xmlns:p14="http://schemas.microsoft.com/office/powerpoint/2010/main" val="499853252"/>
              </p:ext>
            </p:extLst>
          </p:nvPr>
        </p:nvGraphicFramePr>
        <p:xfrm>
          <a:off x="6403251" y="280904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2257571379"/>
              </p:ext>
            </p:extLst>
          </p:nvPr>
        </p:nvGraphicFramePr>
        <p:xfrm>
          <a:off x="6194266" y="2993972"/>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2001928762"/>
              </p:ext>
            </p:extLst>
          </p:nvPr>
        </p:nvGraphicFramePr>
        <p:xfrm>
          <a:off x="6018489" y="3155875"/>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47" name="TextBox 46"/>
              <p:cNvSpPr txBox="1"/>
              <p:nvPr/>
            </p:nvSpPr>
            <p:spPr>
              <a:xfrm>
                <a:off x="4845766" y="313299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p:sp>
            <p:nvSpPr>
              <p:cNvPr id="47" name="TextBox 46"/>
              <p:cNvSpPr txBox="1">
                <a:spLocks noRot="1" noChangeAspect="1" noMove="1" noResize="1" noEditPoints="1" noAdjustHandles="1" noChangeArrowheads="1" noChangeShapeType="1" noTextEdit="1"/>
              </p:cNvSpPr>
              <p:nvPr/>
            </p:nvSpPr>
            <p:spPr>
              <a:xfrm>
                <a:off x="4845766" y="3132995"/>
                <a:ext cx="476412" cy="584775"/>
              </a:xfrm>
              <a:prstGeom prst="rect">
                <a:avLst/>
              </a:prstGeom>
              <a:blipFill>
                <a:blip r:embed="rId3"/>
                <a:stretch>
                  <a:fillRect/>
                </a:stretch>
              </a:blipFill>
            </p:spPr>
            <p:txBody>
              <a:bodyPr/>
              <a:lstStyle/>
              <a:p>
                <a:r>
                  <a:rPr lang="en-US">
                    <a:noFill/>
                  </a:rPr>
                  <a:t> </a:t>
                </a:r>
              </a:p>
            </p:txBody>
          </p:sp>
        </mc:Fallback>
      </mc:AlternateContent>
      <p:sp>
        <p:nvSpPr>
          <p:cNvPr id="48" name="TextBox 47"/>
          <p:cNvSpPr txBox="1"/>
          <p:nvPr/>
        </p:nvSpPr>
        <p:spPr>
          <a:xfrm>
            <a:off x="9895867" y="4182829"/>
            <a:ext cx="869149" cy="523220"/>
          </a:xfrm>
          <a:prstGeom prst="rect">
            <a:avLst/>
          </a:prstGeom>
          <a:noFill/>
        </p:spPr>
        <p:txBody>
          <a:bodyPr wrap="none" rtlCol="0">
            <a:spAutoFit/>
          </a:bodyPr>
          <a:lstStyle/>
          <a:p>
            <a:r>
              <a:rPr lang="en-US" sz="2800" dirty="0"/>
              <a:t>4 x 4</a:t>
            </a:r>
          </a:p>
        </p:txBody>
      </p:sp>
      <p:graphicFrame>
        <p:nvGraphicFramePr>
          <p:cNvPr id="49" name="Table 48"/>
          <p:cNvGraphicFramePr>
            <a:graphicFrameLocks noGrp="1"/>
          </p:cNvGraphicFramePr>
          <p:nvPr>
            <p:extLst>
              <p:ext uri="{D42A27DB-BD31-4B8C-83A1-F6EECF244321}">
                <p14:modId xmlns:p14="http://schemas.microsoft.com/office/powerpoint/2010/main" val="814700948"/>
              </p:ext>
            </p:extLst>
          </p:nvPr>
        </p:nvGraphicFramePr>
        <p:xfrm>
          <a:off x="9540502" y="2688806"/>
          <a:ext cx="1579880" cy="1463040"/>
        </p:xfrm>
        <a:graphic>
          <a:graphicData uri="http://schemas.openxmlformats.org/drawingml/2006/table">
            <a:tbl>
              <a:tblPr firstRow="1" bandRow="1">
                <a:tableStyleId>{5C22544A-7EE6-4342-B048-85BDC9FD1C3A}</a:tableStyleId>
              </a:tblPr>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7734189" y="1113532"/>
            <a:ext cx="1754866" cy="1490576"/>
            <a:chOff x="7734189" y="395882"/>
            <a:chExt cx="1754866" cy="1490576"/>
          </a:xfrm>
        </p:grpSpPr>
        <p:cxnSp>
          <p:nvCxnSpPr>
            <p:cNvPr id="4" name="Straight Arrow Connector 3"/>
            <p:cNvCxnSpPr/>
            <p:nvPr/>
          </p:nvCxnSpPr>
          <p:spPr>
            <a:xfrm flipV="1">
              <a:off x="7734189" y="1359329"/>
              <a:ext cx="548640" cy="5271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Cube 4"/>
            <p:cNvSpPr/>
            <p:nvPr/>
          </p:nvSpPr>
          <p:spPr>
            <a:xfrm>
              <a:off x="8483215" y="395882"/>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Cube 51"/>
          <p:cNvSpPr/>
          <p:nvPr/>
        </p:nvSpPr>
        <p:spPr>
          <a:xfrm>
            <a:off x="1305155" y="204485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1741199" y="2025708"/>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a:off x="2241316" y="2054344"/>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812523"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p:cNvSpPr/>
          <p:nvPr/>
        </p:nvSpPr>
        <p:spPr>
          <a:xfrm>
            <a:off x="1293210"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1748684" y="249760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ube 57"/>
          <p:cNvSpPr/>
          <p:nvPr/>
        </p:nvSpPr>
        <p:spPr>
          <a:xfrm>
            <a:off x="2211539" y="2502172"/>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p:cNvSpPr/>
          <p:nvPr/>
        </p:nvSpPr>
        <p:spPr>
          <a:xfrm>
            <a:off x="835974"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9"/>
          <p:cNvSpPr/>
          <p:nvPr/>
        </p:nvSpPr>
        <p:spPr>
          <a:xfrm>
            <a:off x="1283347" y="2951229"/>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be 60"/>
          <p:cNvSpPr/>
          <p:nvPr/>
        </p:nvSpPr>
        <p:spPr>
          <a:xfrm>
            <a:off x="1748683" y="2953590"/>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ube 61"/>
          <p:cNvSpPr/>
          <p:nvPr/>
        </p:nvSpPr>
        <p:spPr>
          <a:xfrm>
            <a:off x="2196672" y="2960166"/>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ube 62"/>
          <p:cNvSpPr/>
          <p:nvPr/>
        </p:nvSpPr>
        <p:spPr>
          <a:xfrm>
            <a:off x="8379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ube 63"/>
          <p:cNvSpPr/>
          <p:nvPr/>
        </p:nvSpPr>
        <p:spPr>
          <a:xfrm>
            <a:off x="1279868" y="3409223"/>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ube 64"/>
          <p:cNvSpPr/>
          <p:nvPr/>
        </p:nvSpPr>
        <p:spPr>
          <a:xfrm>
            <a:off x="1728114" y="341934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ube 65"/>
          <p:cNvSpPr/>
          <p:nvPr/>
        </p:nvSpPr>
        <p:spPr>
          <a:xfrm>
            <a:off x="2220556" y="3427491"/>
            <a:ext cx="1781291" cy="1755470"/>
          </a:xfrm>
          <a:prstGeom prst="cube">
            <a:avLst>
              <a:gd name="adj" fmla="val 22507"/>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61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5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6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6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6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6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Multiple filters</a:t>
            </a:r>
          </a:p>
        </p:txBody>
      </p:sp>
      <p:graphicFrame>
        <p:nvGraphicFramePr>
          <p:cNvPr id="16" name="Table 15"/>
          <p:cNvGraphicFramePr>
            <a:graphicFrameLocks noGrp="1"/>
          </p:cNvGraphicFramePr>
          <p:nvPr>
            <p:extLst>
              <p:ext uri="{D42A27DB-BD31-4B8C-83A1-F6EECF244321}">
                <p14:modId xmlns:p14="http://schemas.microsoft.com/office/powerpoint/2010/main" val="1273269114"/>
              </p:ext>
            </p:extLst>
          </p:nvPr>
        </p:nvGraphicFramePr>
        <p:xfrm>
          <a:off x="1238108" y="1304679"/>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69015243"/>
              </p:ext>
            </p:extLst>
          </p:nvPr>
        </p:nvGraphicFramePr>
        <p:xfrm>
          <a:off x="980433" y="1481443"/>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60763685"/>
              </p:ext>
            </p:extLst>
          </p:nvPr>
        </p:nvGraphicFramePr>
        <p:xfrm>
          <a:off x="725480" y="1694228"/>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mc:Choice xmlns:a14="http://schemas.microsoft.com/office/drawing/2010/main" Requires="a14">
          <p:sp>
            <p:nvSpPr>
              <p:cNvPr id="43" name="TextBox 42"/>
              <p:cNvSpPr txBox="1"/>
              <p:nvPr/>
            </p:nvSpPr>
            <p:spPr>
              <a:xfrm>
                <a:off x="7402412" y="2435364"/>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p:sp>
            <p:nvSpPr>
              <p:cNvPr id="43" name="TextBox 42"/>
              <p:cNvSpPr txBox="1">
                <a:spLocks noRot="1" noChangeAspect="1" noMove="1" noResize="1" noEditPoints="1" noAdjustHandles="1" noChangeArrowheads="1" noChangeShapeType="1" noTextEdit="1"/>
              </p:cNvSpPr>
              <p:nvPr/>
            </p:nvSpPr>
            <p:spPr>
              <a:xfrm>
                <a:off x="7402412" y="2435364"/>
                <a:ext cx="583813" cy="584775"/>
              </a:xfrm>
              <a:prstGeom prst="rect">
                <a:avLst/>
              </a:prstGeom>
              <a:blipFill>
                <a:blip r:embed="rId2"/>
                <a:stretch>
                  <a:fillRect/>
                </a:stretch>
              </a:blipFill>
            </p:spPr>
            <p:txBody>
              <a:bodyPr/>
              <a:lstStyle/>
              <a:p>
                <a:r>
                  <a:rPr lang="en-US">
                    <a:noFill/>
                  </a:rPr>
                  <a:t> </a:t>
                </a:r>
              </a:p>
            </p:txBody>
          </p:sp>
        </mc:Fallback>
      </mc:AlternateContent>
      <p:sp>
        <p:nvSpPr>
          <p:cNvPr id="3" name="TextBox 2"/>
          <p:cNvSpPr txBox="1"/>
          <p:nvPr/>
        </p:nvSpPr>
        <p:spPr>
          <a:xfrm>
            <a:off x="1413451" y="4436222"/>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668182" y="3492410"/>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3348879826"/>
              </p:ext>
            </p:extLst>
          </p:nvPr>
        </p:nvGraphicFramePr>
        <p:xfrm>
          <a:off x="5721257" y="412078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937040459"/>
              </p:ext>
            </p:extLst>
          </p:nvPr>
        </p:nvGraphicFramePr>
        <p:xfrm>
          <a:off x="5512272" y="430570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726082789"/>
              </p:ext>
            </p:extLst>
          </p:nvPr>
        </p:nvGraphicFramePr>
        <p:xfrm>
          <a:off x="5336495" y="446761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5215391" y="5495403"/>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mc:Choice xmlns:a14="http://schemas.microsoft.com/office/drawing/2010/main" Requires="a14">
          <p:sp>
            <p:nvSpPr>
              <p:cNvPr id="50" name="TextBox 49"/>
              <p:cNvSpPr txBox="1"/>
              <p:nvPr/>
            </p:nvSpPr>
            <p:spPr>
              <a:xfrm>
                <a:off x="4520400" y="4561960"/>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p:sp>
            <p:nvSpPr>
              <p:cNvPr id="50" name="TextBox 49"/>
              <p:cNvSpPr txBox="1">
                <a:spLocks noRot="1" noChangeAspect="1" noMove="1" noResize="1" noEditPoints="1" noAdjustHandles="1" noChangeArrowheads="1" noChangeShapeType="1" noTextEdit="1"/>
              </p:cNvSpPr>
              <p:nvPr/>
            </p:nvSpPr>
            <p:spPr>
              <a:xfrm>
                <a:off x="4520400" y="4561960"/>
                <a:ext cx="476412" cy="584775"/>
              </a:xfrm>
              <a:prstGeom prst="rect">
                <a:avLst/>
              </a:prstGeom>
              <a:blipFill>
                <a:blip r:embed="rId3"/>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3716196592"/>
              </p:ext>
            </p:extLst>
          </p:nvPr>
        </p:nvGraphicFramePr>
        <p:xfrm>
          <a:off x="8312817" y="1994075"/>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1022166214"/>
              </p:ext>
            </p:extLst>
          </p:nvPr>
        </p:nvGraphicFramePr>
        <p:xfrm>
          <a:off x="5721257" y="1933880"/>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3165008278"/>
              </p:ext>
            </p:extLst>
          </p:nvPr>
        </p:nvGraphicFramePr>
        <p:xfrm>
          <a:off x="5512272" y="2118808"/>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1054956264"/>
              </p:ext>
            </p:extLst>
          </p:nvPr>
        </p:nvGraphicFramePr>
        <p:xfrm>
          <a:off x="5336495" y="2280711"/>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55" name="TextBox 54"/>
              <p:cNvSpPr txBox="1"/>
              <p:nvPr/>
            </p:nvSpPr>
            <p:spPr>
              <a:xfrm>
                <a:off x="4520400" y="2388345"/>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p:sp>
            <p:nvSpPr>
              <p:cNvPr id="55" name="TextBox 54"/>
              <p:cNvSpPr txBox="1">
                <a:spLocks noRot="1" noChangeAspect="1" noMove="1" noResize="1" noEditPoints="1" noAdjustHandles="1" noChangeArrowheads="1" noChangeShapeType="1" noTextEdit="1"/>
              </p:cNvSpPr>
              <p:nvPr/>
            </p:nvSpPr>
            <p:spPr>
              <a:xfrm>
                <a:off x="4520400" y="2388345"/>
                <a:ext cx="476412" cy="584775"/>
              </a:xfrm>
              <a:prstGeom prst="rect">
                <a:avLst/>
              </a:prstGeom>
              <a:blipFill>
                <a:blip r:embed="rId4"/>
                <a:stretch>
                  <a:fillRect/>
                </a:stretch>
              </a:blipFill>
            </p:spPr>
            <p:txBody>
              <a:bodyPr/>
              <a:lstStyle/>
              <a:p>
                <a:r>
                  <a:rPr lang="en-US">
                    <a:noFill/>
                  </a:rPr>
                  <a:t> </a:t>
                </a:r>
              </a:p>
            </p:txBody>
          </p:sp>
        </mc:Fallback>
      </mc:AlternateContent>
      <p:sp>
        <p:nvSpPr>
          <p:cNvPr id="56" name="TextBox 55"/>
          <p:cNvSpPr txBox="1"/>
          <p:nvPr/>
        </p:nvSpPr>
        <p:spPr>
          <a:xfrm>
            <a:off x="5215391" y="3352501"/>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mc:Choice xmlns:a14="http://schemas.microsoft.com/office/drawing/2010/main" Requires="a14">
          <p:sp>
            <p:nvSpPr>
              <p:cNvPr id="57" name="TextBox 56"/>
              <p:cNvSpPr txBox="1"/>
              <p:nvPr/>
            </p:nvSpPr>
            <p:spPr>
              <a:xfrm>
                <a:off x="7402411" y="4564460"/>
                <a:ext cx="5838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p:sp>
            <p:nvSpPr>
              <p:cNvPr id="57" name="TextBox 56"/>
              <p:cNvSpPr txBox="1">
                <a:spLocks noRot="1" noChangeAspect="1" noMove="1" noResize="1" noEditPoints="1" noAdjustHandles="1" noChangeArrowheads="1" noChangeShapeType="1" noTextEdit="1"/>
              </p:cNvSpPr>
              <p:nvPr/>
            </p:nvSpPr>
            <p:spPr>
              <a:xfrm>
                <a:off x="7402411" y="4564460"/>
                <a:ext cx="583813" cy="584775"/>
              </a:xfrm>
              <a:prstGeom prst="rect">
                <a:avLst/>
              </a:prstGeom>
              <a:blipFill>
                <a:blip r:embed="rId5"/>
                <a:stretch>
                  <a:fillRect/>
                </a:stretch>
              </a:blipFill>
            </p:spPr>
            <p:txBody>
              <a:bodyPr/>
              <a:lstStyle/>
              <a:p>
                <a:r>
                  <a:rPr lang="en-US">
                    <a:noFill/>
                  </a:rPr>
                  <a:t> </a:t>
                </a:r>
              </a:p>
            </p:txBody>
          </p:sp>
        </mc:Fallback>
      </mc:AlternateContent>
      <p:sp>
        <p:nvSpPr>
          <p:cNvPr id="58" name="TextBox 57"/>
          <p:cNvSpPr txBox="1"/>
          <p:nvPr/>
        </p:nvSpPr>
        <p:spPr>
          <a:xfrm>
            <a:off x="8668182" y="5770452"/>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2911943131"/>
              </p:ext>
            </p:extLst>
          </p:nvPr>
        </p:nvGraphicFramePr>
        <p:xfrm>
          <a:off x="8312817" y="4294126"/>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9936632" y="2834169"/>
            <a:ext cx="1919528" cy="2158197"/>
            <a:chOff x="9936632" y="2834169"/>
            <a:chExt cx="1919528" cy="2158197"/>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cxnSp>
          <p:nvCxnSpPr>
            <p:cNvPr id="35" name="Straight Arrow Connector 34">
              <a:extLst>
                <a:ext uri="{FF2B5EF4-FFF2-40B4-BE49-F238E27FC236}">
                  <a16:creationId xmlns:a16="http://schemas.microsoft.com/office/drawing/2014/main" id="{AAE60BCE-13AA-8F4F-B194-8B789CE65B71}"/>
                </a:ext>
              </a:extLst>
            </p:cNvPr>
            <p:cNvCxnSpPr>
              <a:cxnSpLocks/>
            </p:cNvCxnSpPr>
            <p:nvPr/>
          </p:nvCxnSpPr>
          <p:spPr>
            <a:xfrm>
              <a:off x="9936632" y="2834169"/>
              <a:ext cx="913688" cy="46361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7934CB-A182-B04E-9CB2-01F5414A5A2E}"/>
                </a:ext>
              </a:extLst>
            </p:cNvPr>
            <p:cNvCxnSpPr>
              <a:cxnSpLocks/>
            </p:cNvCxnSpPr>
            <p:nvPr/>
          </p:nvCxnSpPr>
          <p:spPr>
            <a:xfrm flipV="1">
              <a:off x="9952918" y="3959873"/>
              <a:ext cx="611183" cy="34583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193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7" grpId="0"/>
      <p:bldP spid="5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Single Convolutional Layer</a:t>
            </a:r>
          </a:p>
        </p:txBody>
      </p:sp>
      <p:graphicFrame>
        <p:nvGraphicFramePr>
          <p:cNvPr id="16" name="Table 15"/>
          <p:cNvGraphicFramePr>
            <a:graphicFrameLocks noGrp="1"/>
          </p:cNvGraphicFramePr>
          <p:nvPr>
            <p:extLst>
              <p:ext uri="{D42A27DB-BD31-4B8C-83A1-F6EECF244321}">
                <p14:modId xmlns:p14="http://schemas.microsoft.com/office/powerpoint/2010/main" val="937752899"/>
              </p:ext>
            </p:extLst>
          </p:nvPr>
        </p:nvGraphicFramePr>
        <p:xfrm>
          <a:off x="705666" y="1582472"/>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712552322"/>
              </p:ext>
            </p:extLst>
          </p:nvPr>
        </p:nvGraphicFramePr>
        <p:xfrm>
          <a:off x="447991" y="1759236"/>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187393832"/>
              </p:ext>
            </p:extLst>
          </p:nvPr>
        </p:nvGraphicFramePr>
        <p:xfrm>
          <a:off x="193038" y="1972021"/>
          <a:ext cx="2746830" cy="2741994"/>
        </p:xfrm>
        <a:graphic>
          <a:graphicData uri="http://schemas.openxmlformats.org/drawingml/2006/table">
            <a:tbl>
              <a:tblPr firstRow="1" bandRow="1">
                <a:tableStyleId>{5C22544A-7EE6-4342-B048-85BDC9FD1C3A}</a:tableStyleId>
              </a:tblPr>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45699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sp>
        <p:nvSpPr>
          <p:cNvPr id="3" name="TextBox 2"/>
          <p:cNvSpPr txBox="1"/>
          <p:nvPr/>
        </p:nvSpPr>
        <p:spPr>
          <a:xfrm>
            <a:off x="881009" y="4714015"/>
            <a:ext cx="1370888" cy="523220"/>
          </a:xfrm>
          <a:prstGeom prst="rect">
            <a:avLst/>
          </a:prstGeom>
          <a:noFill/>
        </p:spPr>
        <p:txBody>
          <a:bodyPr wrap="none" rtlCol="0">
            <a:spAutoFit/>
          </a:bodyPr>
          <a:lstStyle/>
          <a:p>
            <a:r>
              <a:rPr lang="en-US" sz="2800"/>
              <a:t>6 x 6 x 3</a:t>
            </a:r>
          </a:p>
        </p:txBody>
      </p:sp>
      <p:sp>
        <p:nvSpPr>
          <p:cNvPr id="45" name="TextBox 44"/>
          <p:cNvSpPr txBox="1"/>
          <p:nvPr/>
        </p:nvSpPr>
        <p:spPr>
          <a:xfrm>
            <a:off x="8190535" y="3270747"/>
            <a:ext cx="869149" cy="523220"/>
          </a:xfrm>
          <a:prstGeom prst="rect">
            <a:avLst/>
          </a:prstGeom>
          <a:noFill/>
        </p:spPr>
        <p:txBody>
          <a:bodyPr wrap="none" rtlCol="0">
            <a:spAutoFit/>
          </a:bodyPr>
          <a:lstStyle/>
          <a:p>
            <a:r>
              <a:rPr lang="en-US" sz="2800" dirty="0"/>
              <a:t>4 x 4</a:t>
            </a:r>
          </a:p>
        </p:txBody>
      </p:sp>
      <p:graphicFrame>
        <p:nvGraphicFramePr>
          <p:cNvPr id="46" name="Table 45"/>
          <p:cNvGraphicFramePr>
            <a:graphicFrameLocks noGrp="1"/>
          </p:cNvGraphicFramePr>
          <p:nvPr>
            <p:extLst>
              <p:ext uri="{D42A27DB-BD31-4B8C-83A1-F6EECF244321}">
                <p14:modId xmlns:p14="http://schemas.microsoft.com/office/powerpoint/2010/main" val="2490054585"/>
              </p:ext>
            </p:extLst>
          </p:nvPr>
        </p:nvGraphicFramePr>
        <p:xfrm>
          <a:off x="4598229" y="394613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279410985"/>
              </p:ext>
            </p:extLst>
          </p:nvPr>
        </p:nvGraphicFramePr>
        <p:xfrm>
          <a:off x="4389244" y="413106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1469315295"/>
              </p:ext>
            </p:extLst>
          </p:nvPr>
        </p:nvGraphicFramePr>
        <p:xfrm>
          <a:off x="4213467" y="4292967"/>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9" name="TextBox 48"/>
          <p:cNvSpPr txBox="1"/>
          <p:nvPr/>
        </p:nvSpPr>
        <p:spPr>
          <a:xfrm>
            <a:off x="4092363" y="5320759"/>
            <a:ext cx="1454605" cy="523220"/>
          </a:xfrm>
          <a:prstGeom prst="rect">
            <a:avLst/>
          </a:prstGeom>
          <a:noFill/>
        </p:spPr>
        <p:txBody>
          <a:bodyPr wrap="square" rtlCol="0">
            <a:spAutoFit/>
          </a:bodyPr>
          <a:lstStyle/>
          <a:p>
            <a:r>
              <a:rPr lang="en-US" sz="2800" dirty="0"/>
              <a:t>3 x 3 x 3</a:t>
            </a:r>
          </a:p>
        </p:txBody>
      </p:sp>
      <mc:AlternateContent xmlns:mc="http://schemas.openxmlformats.org/markup-compatibility/2006">
        <mc:Choice xmlns:a14="http://schemas.microsoft.com/office/drawing/2010/main" Requires="a14">
          <p:sp>
            <p:nvSpPr>
              <p:cNvPr id="50" name="TextBox 49"/>
              <p:cNvSpPr txBox="1"/>
              <p:nvPr/>
            </p:nvSpPr>
            <p:spPr>
              <a:xfrm>
                <a:off x="3570995" y="4387316"/>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p:sp>
            <p:nvSpPr>
              <p:cNvPr id="50" name="TextBox 49"/>
              <p:cNvSpPr txBox="1">
                <a:spLocks noRot="1" noChangeAspect="1" noMove="1" noResize="1" noEditPoints="1" noAdjustHandles="1" noChangeArrowheads="1" noChangeShapeType="1" noTextEdit="1"/>
              </p:cNvSpPr>
              <p:nvPr/>
            </p:nvSpPr>
            <p:spPr>
              <a:xfrm>
                <a:off x="3570995" y="4387316"/>
                <a:ext cx="476412" cy="584775"/>
              </a:xfrm>
              <a:prstGeom prst="rect">
                <a:avLst/>
              </a:prstGeom>
              <a:blipFill>
                <a:blip r:embed="rId2"/>
                <a:stretch>
                  <a:fillRect/>
                </a:stretch>
              </a:blipFill>
            </p:spPr>
            <p:txBody>
              <a:bodyPr/>
              <a:lstStyle/>
              <a:p>
                <a:r>
                  <a:rPr lang="en-US">
                    <a:noFill/>
                  </a:rPr>
                  <a:t> </a:t>
                </a:r>
              </a:p>
            </p:txBody>
          </p:sp>
        </mc:Fallback>
      </mc:AlternateContent>
      <p:graphicFrame>
        <p:nvGraphicFramePr>
          <p:cNvPr id="51" name="Table 50"/>
          <p:cNvGraphicFramePr>
            <a:graphicFrameLocks noGrp="1"/>
          </p:cNvGraphicFramePr>
          <p:nvPr>
            <p:extLst>
              <p:ext uri="{D42A27DB-BD31-4B8C-83A1-F6EECF244321}">
                <p14:modId xmlns:p14="http://schemas.microsoft.com/office/powerpoint/2010/main" val="2462838547"/>
              </p:ext>
            </p:extLst>
          </p:nvPr>
        </p:nvGraphicFramePr>
        <p:xfrm>
          <a:off x="7835170" y="1772412"/>
          <a:ext cx="1467116" cy="1467352"/>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6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683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1725560452"/>
              </p:ext>
            </p:extLst>
          </p:nvPr>
        </p:nvGraphicFramePr>
        <p:xfrm>
          <a:off x="4598229" y="1759236"/>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128846941"/>
              </p:ext>
            </p:extLst>
          </p:nvPr>
        </p:nvGraphicFramePr>
        <p:xfrm>
          <a:off x="4389244" y="1944164"/>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124779031"/>
              </p:ext>
            </p:extLst>
          </p:nvPr>
        </p:nvGraphicFramePr>
        <p:xfrm>
          <a:off x="4213467" y="2106067"/>
          <a:ext cx="1157724" cy="1097280"/>
        </p:xfrm>
        <a:graphic>
          <a:graphicData uri="http://schemas.openxmlformats.org/drawingml/2006/table">
            <a:tbl>
              <a:tblPr firstRow="1" bandRow="1">
                <a:tableStyleId>{5C22544A-7EE6-4342-B048-85BDC9FD1C3A}</a:tableStyleId>
              </a:tblPr>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36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361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55" name="TextBox 54"/>
              <p:cNvSpPr txBox="1"/>
              <p:nvPr/>
            </p:nvSpPr>
            <p:spPr>
              <a:xfrm>
                <a:off x="3570995" y="2213701"/>
                <a:ext cx="476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p:sp>
            <p:nvSpPr>
              <p:cNvPr id="55" name="TextBox 54"/>
              <p:cNvSpPr txBox="1">
                <a:spLocks noRot="1" noChangeAspect="1" noMove="1" noResize="1" noEditPoints="1" noAdjustHandles="1" noChangeArrowheads="1" noChangeShapeType="1" noTextEdit="1"/>
              </p:cNvSpPr>
              <p:nvPr/>
            </p:nvSpPr>
            <p:spPr>
              <a:xfrm>
                <a:off x="3570995" y="2213701"/>
                <a:ext cx="476412" cy="584775"/>
              </a:xfrm>
              <a:prstGeom prst="rect">
                <a:avLst/>
              </a:prstGeom>
              <a:blipFill>
                <a:blip r:embed="rId3"/>
                <a:stretch>
                  <a:fillRect/>
                </a:stretch>
              </a:blipFill>
            </p:spPr>
            <p:txBody>
              <a:bodyPr/>
              <a:lstStyle/>
              <a:p>
                <a:r>
                  <a:rPr lang="en-US">
                    <a:noFill/>
                  </a:rPr>
                  <a:t> </a:t>
                </a:r>
              </a:p>
            </p:txBody>
          </p:sp>
        </mc:Fallback>
      </mc:AlternateContent>
      <p:sp>
        <p:nvSpPr>
          <p:cNvPr id="56" name="TextBox 55"/>
          <p:cNvSpPr txBox="1"/>
          <p:nvPr/>
        </p:nvSpPr>
        <p:spPr>
          <a:xfrm>
            <a:off x="4092363" y="3177857"/>
            <a:ext cx="1454605" cy="523220"/>
          </a:xfrm>
          <a:prstGeom prst="rect">
            <a:avLst/>
          </a:prstGeom>
          <a:noFill/>
        </p:spPr>
        <p:txBody>
          <a:bodyPr wrap="square" rtlCol="0">
            <a:spAutoFit/>
          </a:bodyPr>
          <a:lstStyle/>
          <a:p>
            <a:r>
              <a:rPr lang="en-US" sz="2800" dirty="0"/>
              <a:t>3 x 3 x 3</a:t>
            </a:r>
          </a:p>
        </p:txBody>
      </p:sp>
      <p:sp>
        <p:nvSpPr>
          <p:cNvPr id="58" name="TextBox 57"/>
          <p:cNvSpPr txBox="1"/>
          <p:nvPr/>
        </p:nvSpPr>
        <p:spPr>
          <a:xfrm>
            <a:off x="8190535" y="5548789"/>
            <a:ext cx="869149" cy="523220"/>
          </a:xfrm>
          <a:prstGeom prst="rect">
            <a:avLst/>
          </a:prstGeom>
          <a:noFill/>
        </p:spPr>
        <p:txBody>
          <a:bodyPr wrap="none" rtlCol="0">
            <a:spAutoFit/>
          </a:bodyPr>
          <a:lstStyle/>
          <a:p>
            <a:r>
              <a:rPr lang="en-US" sz="2800" dirty="0"/>
              <a:t>4 x 4</a:t>
            </a:r>
          </a:p>
        </p:txBody>
      </p:sp>
      <p:graphicFrame>
        <p:nvGraphicFramePr>
          <p:cNvPr id="60" name="Table 59"/>
          <p:cNvGraphicFramePr>
            <a:graphicFrameLocks noGrp="1"/>
          </p:cNvGraphicFramePr>
          <p:nvPr>
            <p:extLst>
              <p:ext uri="{D42A27DB-BD31-4B8C-83A1-F6EECF244321}">
                <p14:modId xmlns:p14="http://schemas.microsoft.com/office/powerpoint/2010/main" val="3809098000"/>
              </p:ext>
            </p:extLst>
          </p:nvPr>
        </p:nvGraphicFramePr>
        <p:xfrm>
          <a:off x="7835170" y="4072463"/>
          <a:ext cx="1467116" cy="1463040"/>
        </p:xfrm>
        <a:graphic>
          <a:graphicData uri="http://schemas.openxmlformats.org/drawingml/2006/table">
            <a:tbl>
              <a:tblPr firstRow="1" bandRow="1">
                <a:tableStyleId>{5C22544A-7EE6-4342-B048-85BDC9FD1C3A}</a:tableStyleId>
              </a:tblPr>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2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2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BE1029B4-2169-A843-A5E5-FD53DC2AC92E}"/>
              </a:ext>
            </a:extLst>
          </p:cNvPr>
          <p:cNvGrpSpPr/>
          <p:nvPr/>
        </p:nvGrpSpPr>
        <p:grpSpPr>
          <a:xfrm>
            <a:off x="10765467" y="3283771"/>
            <a:ext cx="1177345" cy="1430244"/>
            <a:chOff x="10485272" y="3297781"/>
            <a:chExt cx="1370888" cy="1694585"/>
          </a:xfrm>
        </p:grpSpPr>
        <p:sp>
          <p:nvSpPr>
            <p:cNvPr id="27" name="Cube 26">
              <a:extLst>
                <a:ext uri="{FF2B5EF4-FFF2-40B4-BE49-F238E27FC236}">
                  <a16:creationId xmlns:a16="http://schemas.microsoft.com/office/drawing/2014/main" id="{7BABE028-6C9B-8D47-A496-E916AF12D096}"/>
                </a:ext>
              </a:extLst>
            </p:cNvPr>
            <p:cNvSpPr/>
            <p:nvPr/>
          </p:nvSpPr>
          <p:spPr>
            <a:xfrm>
              <a:off x="10850320" y="3297781"/>
              <a:ext cx="1005840" cy="993718"/>
            </a:xfrm>
            <a:prstGeom prst="cube">
              <a:avLst/>
            </a:prstGeom>
            <a:solidFill>
              <a:srgbClr val="FFFF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E60C3A46-9AFC-4948-AA63-862F77538233}"/>
                </a:ext>
              </a:extLst>
            </p:cNvPr>
            <p:cNvSpPr/>
            <p:nvPr/>
          </p:nvSpPr>
          <p:spPr>
            <a:xfrm>
              <a:off x="10674543" y="3461427"/>
              <a:ext cx="1005840" cy="993718"/>
            </a:xfrm>
            <a:prstGeom prst="cube">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590E9B7-5DEB-3F4A-9D13-2875EE78ACD4}"/>
                </a:ext>
              </a:extLst>
            </p:cNvPr>
            <p:cNvSpPr txBox="1"/>
            <p:nvPr/>
          </p:nvSpPr>
          <p:spPr>
            <a:xfrm>
              <a:off x="10485272" y="4469146"/>
              <a:ext cx="1370888" cy="523220"/>
            </a:xfrm>
            <a:prstGeom prst="rect">
              <a:avLst/>
            </a:prstGeom>
            <a:noFill/>
          </p:spPr>
          <p:txBody>
            <a:bodyPr wrap="none" rtlCol="0">
              <a:spAutoFit/>
            </a:bodyPr>
            <a:lstStyle/>
            <a:p>
              <a:r>
                <a:rPr lang="en-US" sz="2800" dirty="0"/>
                <a:t>4 x 4 x 2</a:t>
              </a:r>
            </a:p>
          </p:txBody>
        </p:sp>
      </p:grpSp>
      <p:sp>
        <p:nvSpPr>
          <p:cNvPr id="4" name="TextBox 3">
            <a:extLst>
              <a:ext uri="{FF2B5EF4-FFF2-40B4-BE49-F238E27FC236}">
                <a16:creationId xmlns:a16="http://schemas.microsoft.com/office/drawing/2014/main" id="{FA106521-8C96-0047-87F3-F2157EA775C9}"/>
              </a:ext>
            </a:extLst>
          </p:cNvPr>
          <p:cNvSpPr txBox="1"/>
          <p:nvPr/>
        </p:nvSpPr>
        <p:spPr>
          <a:xfrm>
            <a:off x="7149738" y="1542776"/>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1" name="TextBox 30">
            <a:extLst>
              <a:ext uri="{FF2B5EF4-FFF2-40B4-BE49-F238E27FC236}">
                <a16:creationId xmlns:a16="http://schemas.microsoft.com/office/drawing/2014/main" id="{F1DA6F38-6608-D44D-BA88-66D3CB48BC96}"/>
              </a:ext>
            </a:extLst>
          </p:cNvPr>
          <p:cNvSpPr txBox="1"/>
          <p:nvPr/>
        </p:nvSpPr>
        <p:spPr>
          <a:xfrm>
            <a:off x="7148941" y="3828837"/>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5" name="TextBox 4">
            <a:extLst>
              <a:ext uri="{FF2B5EF4-FFF2-40B4-BE49-F238E27FC236}">
                <a16:creationId xmlns:a16="http://schemas.microsoft.com/office/drawing/2014/main" id="{A35C82F8-C4AB-0945-8F3F-59E613C6D6E5}"/>
              </a:ext>
            </a:extLst>
          </p:cNvPr>
          <p:cNvSpPr txBox="1"/>
          <p:nvPr/>
        </p:nvSpPr>
        <p:spPr>
          <a:xfrm>
            <a:off x="6567193" y="2284425"/>
            <a:ext cx="925703" cy="523220"/>
          </a:xfrm>
          <a:prstGeom prst="rect">
            <a:avLst/>
          </a:prstGeom>
          <a:noFill/>
        </p:spPr>
        <p:txBody>
          <a:bodyPr wrap="none" rtlCol="0">
            <a:spAutoFit/>
          </a:bodyPr>
          <a:lstStyle/>
          <a:p>
            <a:r>
              <a:rPr lang="en-US" sz="2800" dirty="0" err="1"/>
              <a:t>ReLU</a:t>
            </a:r>
            <a:endParaRPr lang="en-US" sz="2800" dirty="0"/>
          </a:p>
        </p:txBody>
      </p:sp>
      <p:sp>
        <p:nvSpPr>
          <p:cNvPr id="32" name="TextBox 31">
            <a:extLst>
              <a:ext uri="{FF2B5EF4-FFF2-40B4-BE49-F238E27FC236}">
                <a16:creationId xmlns:a16="http://schemas.microsoft.com/office/drawing/2014/main" id="{71598910-EA0E-174D-BD35-2372B18EB605}"/>
              </a:ext>
            </a:extLst>
          </p:cNvPr>
          <p:cNvSpPr txBox="1"/>
          <p:nvPr/>
        </p:nvSpPr>
        <p:spPr>
          <a:xfrm>
            <a:off x="6535049" y="4509093"/>
            <a:ext cx="925703" cy="523220"/>
          </a:xfrm>
          <a:prstGeom prst="rect">
            <a:avLst/>
          </a:prstGeom>
          <a:noFill/>
        </p:spPr>
        <p:txBody>
          <a:bodyPr wrap="none" rtlCol="0">
            <a:spAutoFit/>
          </a:bodyPr>
          <a:lstStyle/>
          <a:p>
            <a:r>
              <a:rPr lang="en-US" sz="2800" dirty="0" err="1"/>
              <a:t>ReLU</a:t>
            </a:r>
            <a:endParaRPr lang="en-US" sz="2800" dirty="0"/>
          </a:p>
        </p:txBody>
      </p:sp>
      <p:sp>
        <p:nvSpPr>
          <p:cNvPr id="33" name="TextBox 32">
            <a:extLst>
              <a:ext uri="{FF2B5EF4-FFF2-40B4-BE49-F238E27FC236}">
                <a16:creationId xmlns:a16="http://schemas.microsoft.com/office/drawing/2014/main" id="{2EF2600F-0BA6-1241-8310-3394D0770D06}"/>
              </a:ext>
            </a:extLst>
          </p:cNvPr>
          <p:cNvSpPr txBox="1"/>
          <p:nvPr/>
        </p:nvSpPr>
        <p:spPr>
          <a:xfrm>
            <a:off x="9764996" y="3838028"/>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34" name="TextBox 33">
            <a:extLst>
              <a:ext uri="{FF2B5EF4-FFF2-40B4-BE49-F238E27FC236}">
                <a16:creationId xmlns:a16="http://schemas.microsoft.com/office/drawing/2014/main" id="{C29E46E1-67F9-2B47-8CBB-47BC2A587A6E}"/>
              </a:ext>
            </a:extLst>
          </p:cNvPr>
          <p:cNvSpPr txBox="1"/>
          <p:nvPr/>
        </p:nvSpPr>
        <p:spPr>
          <a:xfrm>
            <a:off x="9758744" y="1542776"/>
            <a:ext cx="728084" cy="1785104"/>
          </a:xfrm>
          <a:prstGeom prst="rect">
            <a:avLst/>
          </a:prstGeom>
          <a:noFill/>
        </p:spPr>
        <p:txBody>
          <a:bodyPr wrap="none" rtlCol="0" anchor="t">
            <a:spAutoFit/>
          </a:bodyPr>
          <a:lstStyle/>
          <a:p>
            <a:pPr algn="ctr"/>
            <a:r>
              <a:rPr lang="en-US" sz="4000" dirty="0"/>
              <a:t> </a:t>
            </a:r>
            <a:r>
              <a:rPr lang="en-US" sz="11000" dirty="0"/>
              <a:t>)</a:t>
            </a:r>
          </a:p>
        </p:txBody>
      </p:sp>
      <p:sp>
        <p:nvSpPr>
          <p:cNvPr id="6" name="TextBox 5">
            <a:extLst>
              <a:ext uri="{FF2B5EF4-FFF2-40B4-BE49-F238E27FC236}">
                <a16:creationId xmlns:a16="http://schemas.microsoft.com/office/drawing/2014/main" id="{7294C103-A266-FB40-A981-740F6AE42C2E}"/>
              </a:ext>
            </a:extLst>
          </p:cNvPr>
          <p:cNvSpPr txBox="1"/>
          <p:nvPr/>
        </p:nvSpPr>
        <p:spPr>
          <a:xfrm>
            <a:off x="9304933" y="2281382"/>
            <a:ext cx="817853" cy="523220"/>
          </a:xfrm>
          <a:prstGeom prst="rect">
            <a:avLst/>
          </a:prstGeom>
          <a:noFill/>
        </p:spPr>
        <p:txBody>
          <a:bodyPr wrap="none" rtlCol="0">
            <a:spAutoFit/>
          </a:bodyPr>
          <a:lstStyle/>
          <a:p>
            <a:r>
              <a:rPr lang="en-US" sz="2800" dirty="0"/>
              <a:t>+ b1</a:t>
            </a:r>
          </a:p>
        </p:txBody>
      </p:sp>
      <p:sp>
        <p:nvSpPr>
          <p:cNvPr id="36" name="TextBox 35">
            <a:extLst>
              <a:ext uri="{FF2B5EF4-FFF2-40B4-BE49-F238E27FC236}">
                <a16:creationId xmlns:a16="http://schemas.microsoft.com/office/drawing/2014/main" id="{1511724D-76C2-894F-93FE-DFE944B0394B}"/>
              </a:ext>
            </a:extLst>
          </p:cNvPr>
          <p:cNvSpPr txBox="1"/>
          <p:nvPr/>
        </p:nvSpPr>
        <p:spPr>
          <a:xfrm>
            <a:off x="9323855" y="4530683"/>
            <a:ext cx="817853" cy="523220"/>
          </a:xfrm>
          <a:prstGeom prst="rect">
            <a:avLst/>
          </a:prstGeom>
          <a:noFill/>
        </p:spPr>
        <p:txBody>
          <a:bodyPr wrap="none" rtlCol="0">
            <a:spAutoFit/>
          </a:bodyPr>
          <a:lstStyle/>
          <a:p>
            <a:r>
              <a:rPr lang="en-US" sz="2800" dirty="0"/>
              <a:t>+ b2</a:t>
            </a:r>
          </a:p>
        </p:txBody>
      </p:sp>
      <p:cxnSp>
        <p:nvCxnSpPr>
          <p:cNvPr id="38" name="Straight Arrow Connector 37">
            <a:extLst>
              <a:ext uri="{FF2B5EF4-FFF2-40B4-BE49-F238E27FC236}">
                <a16:creationId xmlns:a16="http://schemas.microsoft.com/office/drawing/2014/main" id="{3042259F-E435-AC48-8253-DAC9BC91DF2F}"/>
              </a:ext>
            </a:extLst>
          </p:cNvPr>
          <p:cNvCxnSpPr>
            <a:cxnSpLocks/>
          </p:cNvCxnSpPr>
          <p:nvPr/>
        </p:nvCxnSpPr>
        <p:spPr>
          <a:xfrm>
            <a:off x="6073657" y="2600468"/>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55DCD3F-3156-C047-8284-16C06F12EE20}"/>
              </a:ext>
            </a:extLst>
          </p:cNvPr>
          <p:cNvCxnSpPr>
            <a:cxnSpLocks/>
          </p:cNvCxnSpPr>
          <p:nvPr/>
        </p:nvCxnSpPr>
        <p:spPr>
          <a:xfrm>
            <a:off x="6073657" y="4816551"/>
            <a:ext cx="4613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EA5C3D-56A8-8949-A112-76CD3DD3C928}"/>
              </a:ext>
            </a:extLst>
          </p:cNvPr>
          <p:cNvCxnSpPr>
            <a:cxnSpLocks/>
          </p:cNvCxnSpPr>
          <p:nvPr/>
        </p:nvCxnSpPr>
        <p:spPr>
          <a:xfrm>
            <a:off x="10466625" y="2784995"/>
            <a:ext cx="772393" cy="41835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17CCA50-A47D-384A-A102-67AC91C95EF9}"/>
              </a:ext>
            </a:extLst>
          </p:cNvPr>
          <p:cNvCxnSpPr>
            <a:cxnSpLocks/>
          </p:cNvCxnSpPr>
          <p:nvPr/>
        </p:nvCxnSpPr>
        <p:spPr>
          <a:xfrm flipV="1">
            <a:off x="10553354" y="4057329"/>
            <a:ext cx="299467" cy="4517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227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Max pooling</a:t>
            </a:r>
          </a:p>
        </p:txBody>
      </p:sp>
      <p:graphicFrame>
        <p:nvGraphicFramePr>
          <p:cNvPr id="3" name="Table 2"/>
          <p:cNvGraphicFramePr>
            <a:graphicFrameLocks noGrp="1"/>
          </p:cNvGraphicFramePr>
          <p:nvPr>
            <p:extLst/>
          </p:nvPr>
        </p:nvGraphicFramePr>
        <p:xfrm>
          <a:off x="1154888" y="1690354"/>
          <a:ext cx="3212168" cy="3216908"/>
        </p:xfrm>
        <a:graphic>
          <a:graphicData uri="http://schemas.openxmlformats.org/drawingml/2006/table">
            <a:tbl>
              <a:tblPr firstRow="1" bandRow="1">
                <a:tableStyleId>{5940675A-B579-460E-94D1-54222C63F5DA}</a:tableStyleId>
              </a:tblPr>
              <a:tblGrid>
                <a:gridCol w="803042">
                  <a:extLst>
                    <a:ext uri="{9D8B030D-6E8A-4147-A177-3AD203B41FA5}">
                      <a16:colId xmlns:a16="http://schemas.microsoft.com/office/drawing/2014/main" val="20000"/>
                    </a:ext>
                  </a:extLst>
                </a:gridCol>
                <a:gridCol w="803042">
                  <a:extLst>
                    <a:ext uri="{9D8B030D-6E8A-4147-A177-3AD203B41FA5}">
                      <a16:colId xmlns:a16="http://schemas.microsoft.com/office/drawing/2014/main" val="20001"/>
                    </a:ext>
                  </a:extLst>
                </a:gridCol>
                <a:gridCol w="803042">
                  <a:extLst>
                    <a:ext uri="{9D8B030D-6E8A-4147-A177-3AD203B41FA5}">
                      <a16:colId xmlns:a16="http://schemas.microsoft.com/office/drawing/2014/main" val="20002"/>
                    </a:ext>
                  </a:extLst>
                </a:gridCol>
                <a:gridCol w="803042">
                  <a:extLst>
                    <a:ext uri="{9D8B030D-6E8A-4147-A177-3AD203B41FA5}">
                      <a16:colId xmlns:a16="http://schemas.microsoft.com/office/drawing/2014/main" val="20003"/>
                    </a:ext>
                  </a:extLst>
                </a:gridCol>
              </a:tblGrid>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0"/>
                  </a:ext>
                </a:extLst>
              </a:tr>
              <a:tr h="804227">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1"/>
                  </a:ext>
                </a:extLst>
              </a:tr>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2"/>
                  </a:ext>
                </a:extLst>
              </a:tr>
              <a:tr h="804227">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extLst/>
          </p:nvPr>
        </p:nvGraphicFramePr>
        <p:xfrm>
          <a:off x="8025908" y="2438147"/>
          <a:ext cx="1833968" cy="1721322"/>
        </p:xfrm>
        <a:graphic>
          <a:graphicData uri="http://schemas.openxmlformats.org/drawingml/2006/table">
            <a:tbl>
              <a:tblPr firstRow="1" bandRow="1">
                <a:tableStyleId>{5940675A-B579-460E-94D1-54222C63F5DA}</a:tableStyleId>
              </a:tblPr>
              <a:tblGrid>
                <a:gridCol w="916984">
                  <a:extLst>
                    <a:ext uri="{9D8B030D-6E8A-4147-A177-3AD203B41FA5}">
                      <a16:colId xmlns:a16="http://schemas.microsoft.com/office/drawing/2014/main" val="20000"/>
                    </a:ext>
                  </a:extLst>
                </a:gridCol>
                <a:gridCol w="916984">
                  <a:extLst>
                    <a:ext uri="{9D8B030D-6E8A-4147-A177-3AD203B41FA5}">
                      <a16:colId xmlns:a16="http://schemas.microsoft.com/office/drawing/2014/main" val="20001"/>
                    </a:ext>
                  </a:extLst>
                </a:gridCol>
              </a:tblGrid>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0"/>
                  </a:ext>
                </a:extLst>
              </a:tr>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1"/>
                  </a:ext>
                </a:extLst>
              </a:tr>
            </a:tbl>
          </a:graphicData>
        </a:graphic>
      </p:graphicFrame>
      <p:grpSp>
        <p:nvGrpSpPr>
          <p:cNvPr id="5" name="Group 4"/>
          <p:cNvGrpSpPr/>
          <p:nvPr/>
        </p:nvGrpSpPr>
        <p:grpSpPr>
          <a:xfrm>
            <a:off x="1154888" y="1690354"/>
            <a:ext cx="3212168" cy="3216908"/>
            <a:chOff x="1154888" y="1690354"/>
            <a:chExt cx="3212168" cy="3216908"/>
          </a:xfrm>
        </p:grpSpPr>
        <p:sp>
          <p:nvSpPr>
            <p:cNvPr id="6" name="Rectangle 5"/>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025908" y="2438147"/>
            <a:ext cx="1833968" cy="1721322"/>
            <a:chOff x="1154888" y="1690354"/>
            <a:chExt cx="3212168" cy="3216908"/>
          </a:xfrm>
        </p:grpSpPr>
        <p:sp>
          <p:nvSpPr>
            <p:cNvPr id="11" name="Rectangle 10"/>
            <p:cNvSpPr/>
            <p:nvPr/>
          </p:nvSpPr>
          <p:spPr>
            <a:xfrm>
              <a:off x="1154888" y="169035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2" name="Rectangle 11"/>
            <p:cNvSpPr/>
            <p:nvPr/>
          </p:nvSpPr>
          <p:spPr>
            <a:xfrm>
              <a:off x="2760972" y="169035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Rectangle 12"/>
            <p:cNvSpPr/>
            <p:nvPr/>
          </p:nvSpPr>
          <p:spPr>
            <a:xfrm>
              <a:off x="1154888" y="329880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4" name="Rectangle 13"/>
            <p:cNvSpPr/>
            <p:nvPr/>
          </p:nvSpPr>
          <p:spPr>
            <a:xfrm>
              <a:off x="2760972" y="329880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spTree>
    <p:extLst>
      <p:ext uri="{BB962C8B-B14F-4D97-AF65-F5344CB8AC3E}">
        <p14:creationId xmlns:p14="http://schemas.microsoft.com/office/powerpoint/2010/main" val="20230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3066480427"/>
              </p:ext>
            </p:extLst>
          </p:nvPr>
        </p:nvGraphicFramePr>
        <p:xfrm>
          <a:off x="10723121" y="2123687"/>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51131838"/>
              </p:ext>
            </p:extLst>
          </p:nvPr>
        </p:nvGraphicFramePr>
        <p:xfrm>
          <a:off x="9721022" y="2059895"/>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182880" y="182880"/>
            <a:ext cx="12114196" cy="1325563"/>
          </a:xfrm>
        </p:spPr>
        <p:txBody>
          <a:bodyPr anchor="t"/>
          <a:lstStyle/>
          <a:p>
            <a:r>
              <a:rPr lang="en-US" dirty="0"/>
              <a:t>Lesson 7 – Convolutional Neural Network</a:t>
            </a:r>
          </a:p>
        </p:txBody>
      </p:sp>
      <p:cxnSp>
        <p:nvCxnSpPr>
          <p:cNvPr id="7" name="Straight Arrow Connector 6"/>
          <p:cNvCxnSpPr/>
          <p:nvPr/>
        </p:nvCxnSpPr>
        <p:spPr>
          <a:xfrm>
            <a:off x="1802785" y="2997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Cube 7"/>
          <p:cNvSpPr/>
          <p:nvPr/>
        </p:nvSpPr>
        <p:spPr>
          <a:xfrm>
            <a:off x="2497156" y="2398007"/>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859916" y="299121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10026" y="2997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60136" y="2992039"/>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088202" y="299544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767306" y="212368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767306" y="249705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767306" y="360572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1" name="TextBox 10"/>
              <p:cNvSpPr txBox="1"/>
              <p:nvPr/>
            </p:nvSpPr>
            <p:spPr>
              <a:xfrm flipH="1">
                <a:off x="9760628" y="3093857"/>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flipH="1">
                <a:off x="9760628" y="3093857"/>
                <a:ext cx="287676" cy="276999"/>
              </a:xfrm>
              <a:prstGeom prst="rect">
                <a:avLst/>
              </a:prstGeom>
              <a:blipFill>
                <a:blip r:embed="rId2"/>
                <a:stretch>
                  <a:fillRect b="-4545"/>
                </a:stretch>
              </a:blipFill>
            </p:spPr>
            <p:txBody>
              <a:bodyPr/>
              <a:lstStyle/>
              <a:p>
                <a:r>
                  <a:rPr lang="en-US">
                    <a:noFill/>
                  </a:rPr>
                  <a:t> </a:t>
                </a:r>
              </a:p>
            </p:txBody>
          </p:sp>
        </mc:Fallback>
      </mc:AlternateContent>
      <p:sp>
        <p:nvSpPr>
          <p:cNvPr id="29" name="Oval 28"/>
          <p:cNvSpPr/>
          <p:nvPr/>
        </p:nvSpPr>
        <p:spPr>
          <a:xfrm>
            <a:off x="10769405" y="217541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69405" y="254878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69405" y="338313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2" name="TextBox 31"/>
              <p:cNvSpPr txBox="1"/>
              <p:nvPr/>
            </p:nvSpPr>
            <p:spPr>
              <a:xfrm flipH="1">
                <a:off x="10762727" y="3009763"/>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flipH="1">
                <a:off x="10762727" y="3009763"/>
                <a:ext cx="287676" cy="276999"/>
              </a:xfrm>
              <a:prstGeom prst="rect">
                <a:avLst/>
              </a:prstGeom>
              <a:blipFill>
                <a:blip r:embed="rId3"/>
                <a:stretch>
                  <a:fillRect/>
                </a:stretch>
              </a:blipFill>
            </p:spPr>
            <p:txBody>
              <a:bodyPr/>
              <a:lstStyle/>
              <a:p>
                <a:r>
                  <a:rPr lang="en-US">
                    <a:noFill/>
                  </a:rPr>
                  <a:t> </a:t>
                </a:r>
              </a:p>
            </p:txBody>
          </p:sp>
        </mc:Fallback>
      </mc:AlternateContent>
      <p:cxnSp>
        <p:nvCxnSpPr>
          <p:cNvPr id="34" name="Straight Arrow Connector 33"/>
          <p:cNvCxnSpPr/>
          <p:nvPr/>
        </p:nvCxnSpPr>
        <p:spPr>
          <a:xfrm>
            <a:off x="10142644" y="299127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159111" y="298459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p:cNvSpPr txBox="1"/>
              <p:nvPr/>
            </p:nvSpPr>
            <p:spPr>
              <a:xfrm>
                <a:off x="11654109" y="2715585"/>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p:sp>
            <p:nvSpPr>
              <p:cNvPr id="36" name="TextBox 35"/>
              <p:cNvSpPr txBox="1">
                <a:spLocks noRot="1" noChangeAspect="1" noMove="1" noResize="1" noEditPoints="1" noAdjustHandles="1" noChangeArrowheads="1" noChangeShapeType="1" noTextEdit="1"/>
              </p:cNvSpPr>
              <p:nvPr/>
            </p:nvSpPr>
            <p:spPr>
              <a:xfrm>
                <a:off x="11654109" y="2715585"/>
                <a:ext cx="472950" cy="523220"/>
              </a:xfrm>
              <a:prstGeom prst="rect">
                <a:avLst/>
              </a:prstGeom>
              <a:blipFill>
                <a:blip r:embed="rId4"/>
                <a:stretch>
                  <a:fillRect t="-4762" b="-9524"/>
                </a:stretch>
              </a:blipFill>
            </p:spPr>
            <p:txBody>
              <a:bodyPr/>
              <a:lstStyle/>
              <a:p>
                <a:r>
                  <a:rPr lang="en-US">
                    <a:noFill/>
                  </a:rPr>
                  <a:t> </a:t>
                </a:r>
              </a:p>
            </p:txBody>
          </p:sp>
        </mc:Fallback>
      </mc:AlternateContent>
      <p:sp>
        <p:nvSpPr>
          <p:cNvPr id="37" name="Cube 36"/>
          <p:cNvSpPr/>
          <p:nvPr/>
        </p:nvSpPr>
        <p:spPr>
          <a:xfrm>
            <a:off x="4456921" y="2493236"/>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6207031" y="2493236"/>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p:cNvSpPr txBox="1"/>
              <p:nvPr/>
            </p:nvSpPr>
            <p:spPr>
              <a:xfrm>
                <a:off x="406371" y="3704131"/>
                <a:ext cx="120898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32</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32</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a:t>
                </a:r>
              </a:p>
            </p:txBody>
          </p:sp>
        </mc:Choice>
        <mc:Fallback>
          <p:sp>
            <p:nvSpPr>
              <p:cNvPr id="3" name="TextBox 2"/>
              <p:cNvSpPr txBox="1">
                <a:spLocks noRot="1" noChangeAspect="1" noMove="1" noResize="1" noEditPoints="1" noAdjustHandles="1" noChangeArrowheads="1" noChangeShapeType="1" noTextEdit="1"/>
              </p:cNvSpPr>
              <p:nvPr/>
            </p:nvSpPr>
            <p:spPr>
              <a:xfrm>
                <a:off x="406371" y="3704131"/>
                <a:ext cx="1208985" cy="369332"/>
              </a:xfrm>
              <a:prstGeom prst="rect">
                <a:avLst/>
              </a:prstGeom>
              <a:blipFill>
                <a:blip r:embed="rId5"/>
                <a:stretch>
                  <a:fillRect l="-4167" t="-10000" r="-3125"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2574255" y="3704131"/>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28</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28</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p:sp>
            <p:nvSpPr>
              <p:cNvPr id="39" name="TextBox 38"/>
              <p:cNvSpPr txBox="1">
                <a:spLocks noRot="1" noChangeAspect="1" noMove="1" noResize="1" noEditPoints="1" noAdjustHandles="1" noChangeArrowheads="1" noChangeShapeType="1" noTextEdit="1"/>
              </p:cNvSpPr>
              <p:nvPr/>
            </p:nvSpPr>
            <p:spPr>
              <a:xfrm>
                <a:off x="2574255" y="3704131"/>
                <a:ext cx="1156086" cy="369332"/>
              </a:xfrm>
              <a:prstGeom prst="rect">
                <a:avLst/>
              </a:prstGeom>
              <a:blipFill>
                <a:blip r:embed="rId6"/>
                <a:stretch>
                  <a:fillRect l="-4348" t="-6667" r="-3261"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p:cNvSpPr txBox="1"/>
              <p:nvPr/>
            </p:nvSpPr>
            <p:spPr>
              <a:xfrm>
                <a:off x="4470443" y="3695380"/>
                <a:ext cx="115608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14</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14</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6</a:t>
                </a:r>
              </a:p>
            </p:txBody>
          </p:sp>
        </mc:Choice>
        <mc:Fallback>
          <p:sp>
            <p:nvSpPr>
              <p:cNvPr id="40" name="TextBox 39"/>
              <p:cNvSpPr txBox="1">
                <a:spLocks noRot="1" noChangeAspect="1" noMove="1" noResize="1" noEditPoints="1" noAdjustHandles="1" noChangeArrowheads="1" noChangeShapeType="1" noTextEdit="1"/>
              </p:cNvSpPr>
              <p:nvPr/>
            </p:nvSpPr>
            <p:spPr>
              <a:xfrm>
                <a:off x="4470443" y="3695380"/>
                <a:ext cx="1156086" cy="369332"/>
              </a:xfrm>
              <a:prstGeom prst="rect">
                <a:avLst/>
              </a:prstGeom>
              <a:blipFill>
                <a:blip r:embed="rId7"/>
                <a:stretch>
                  <a:fillRect l="-3261" t="-6667" r="-3261"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6133957" y="3704131"/>
                <a:ext cx="128432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10</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10</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p:sp>
            <p:nvSpPr>
              <p:cNvPr id="41" name="TextBox 40"/>
              <p:cNvSpPr txBox="1">
                <a:spLocks noRot="1" noChangeAspect="1" noMove="1" noResize="1" noEditPoints="1" noAdjustHandles="1" noChangeArrowheads="1" noChangeShapeType="1" noTextEdit="1"/>
              </p:cNvSpPr>
              <p:nvPr/>
            </p:nvSpPr>
            <p:spPr>
              <a:xfrm>
                <a:off x="6133957" y="3704131"/>
                <a:ext cx="1284326" cy="369332"/>
              </a:xfrm>
              <a:prstGeom prst="rect">
                <a:avLst/>
              </a:prstGeom>
              <a:blipFill>
                <a:blip r:embed="rId8"/>
                <a:stretch>
                  <a:fillRect l="-2941" t="-6667" r="-2941" b="-23333"/>
                </a:stretch>
              </a:blipFill>
            </p:spPr>
            <p:txBody>
              <a:bodyPr/>
              <a:lstStyle/>
              <a:p>
                <a:r>
                  <a:rPr lang="en-US">
                    <a:noFill/>
                  </a:rPr>
                  <a:t> </a:t>
                </a:r>
              </a:p>
            </p:txBody>
          </p:sp>
        </mc:Fallback>
      </mc:AlternateContent>
      <p:sp>
        <p:nvSpPr>
          <p:cNvPr id="42" name="Cube 41"/>
          <p:cNvSpPr/>
          <p:nvPr/>
        </p:nvSpPr>
        <p:spPr>
          <a:xfrm>
            <a:off x="7957141" y="2493347"/>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TextBox 42"/>
              <p:cNvSpPr txBox="1"/>
              <p:nvPr/>
            </p:nvSpPr>
            <p:spPr>
              <a:xfrm>
                <a:off x="8039379" y="3704131"/>
                <a:ext cx="102784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5</a:t>
                </a:r>
                <a14:m>
                  <m:oMath xmlns:m="http://schemas.openxmlformats.org/officeDocument/2006/math">
                    <m:r>
                      <a:rPr lang="en-US" i="1" smtClean="0">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5</a:t>
                </a:r>
                <a14:m>
                  <m:oMath xmlns:m="http://schemas.openxmlformats.org/officeDocument/2006/math">
                    <m:r>
                      <a:rPr lang="en-US" i="1">
                        <a:latin typeface="Cambria Math" charset="0"/>
                        <a:ea typeface="Cambria Math" charset="0"/>
                        <a:cs typeface="Cambria Math" charset="0"/>
                      </a:rPr>
                      <m:t>×</m:t>
                    </m:r>
                  </m:oMath>
                </a14:m>
                <a:r>
                  <a:rPr lang="en-US" dirty="0">
                    <a:latin typeface="Century Schoolbook" charset="0"/>
                    <a:ea typeface="Century Schoolbook" charset="0"/>
                    <a:cs typeface="Century Schoolbook" charset="0"/>
                  </a:rPr>
                  <a:t>16</a:t>
                </a:r>
              </a:p>
            </p:txBody>
          </p:sp>
        </mc:Choice>
        <mc:Fallback>
          <p:sp>
            <p:nvSpPr>
              <p:cNvPr id="43" name="TextBox 42"/>
              <p:cNvSpPr txBox="1">
                <a:spLocks noRot="1" noChangeAspect="1" noMove="1" noResize="1" noEditPoints="1" noAdjustHandles="1" noChangeArrowheads="1" noChangeShapeType="1" noTextEdit="1"/>
              </p:cNvSpPr>
              <p:nvPr/>
            </p:nvSpPr>
            <p:spPr>
              <a:xfrm>
                <a:off x="8039379" y="3704131"/>
                <a:ext cx="1027845" cy="369332"/>
              </a:xfrm>
              <a:prstGeom prst="rect">
                <a:avLst/>
              </a:prstGeom>
              <a:blipFill>
                <a:blip r:embed="rId9"/>
                <a:stretch>
                  <a:fillRect l="-4878" t="-6667" r="-3659" b="-23333"/>
                </a:stretch>
              </a:blipFill>
            </p:spPr>
            <p:txBody>
              <a:bodyPr/>
              <a:lstStyle/>
              <a:p>
                <a:r>
                  <a:rPr lang="en-US">
                    <a:noFill/>
                  </a:rPr>
                  <a:t> </a:t>
                </a:r>
              </a:p>
            </p:txBody>
          </p:sp>
        </mc:Fallback>
      </mc:AlternateContent>
      <p:sp>
        <p:nvSpPr>
          <p:cNvPr id="44" name="TextBox 43"/>
          <p:cNvSpPr txBox="1"/>
          <p:nvPr/>
        </p:nvSpPr>
        <p:spPr>
          <a:xfrm>
            <a:off x="9619772" y="3996815"/>
            <a:ext cx="569387" cy="369332"/>
          </a:xfrm>
          <a:prstGeom prst="rect">
            <a:avLst/>
          </a:prstGeom>
          <a:noFill/>
        </p:spPr>
        <p:txBody>
          <a:bodyPr wrap="none" rtlCol="0">
            <a:spAutoFit/>
          </a:bodyPr>
          <a:lstStyle/>
          <a:p>
            <a:r>
              <a:rPr lang="en-US">
                <a:latin typeface="Century Schoolbook" charset="0"/>
                <a:ea typeface="Century Schoolbook" charset="0"/>
                <a:cs typeface="Century Schoolbook" charset="0"/>
              </a:rPr>
              <a:t>120</a:t>
            </a:r>
            <a:endParaRPr lang="en-US" dirty="0">
              <a:latin typeface="Century Schoolbook" charset="0"/>
              <a:ea typeface="Century Schoolbook" charset="0"/>
              <a:cs typeface="Century Schoolbook" charset="0"/>
            </a:endParaRPr>
          </a:p>
        </p:txBody>
      </p:sp>
      <p:sp>
        <p:nvSpPr>
          <p:cNvPr id="45" name="TextBox 44"/>
          <p:cNvSpPr txBox="1"/>
          <p:nvPr/>
        </p:nvSpPr>
        <p:spPr>
          <a:xfrm>
            <a:off x="10723121" y="3994666"/>
            <a:ext cx="44114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84</a:t>
            </a:r>
          </a:p>
        </p:txBody>
      </p:sp>
      <mc:AlternateContent xmlns:mc="http://schemas.openxmlformats.org/markup-compatibility/2006">
        <mc:Choice xmlns:a14="http://schemas.microsoft.com/office/drawing/2010/main" Requires="a14">
          <p:sp>
            <p:nvSpPr>
              <p:cNvPr id="46" name="TextBox 45"/>
              <p:cNvSpPr txBox="1"/>
              <p:nvPr/>
            </p:nvSpPr>
            <p:spPr>
              <a:xfrm>
                <a:off x="1784784" y="2525015"/>
                <a:ext cx="893193"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b="0" i="1" smtClean="0">
                        <a:latin typeface="Cambria Math" panose="02040503050406030204" pitchFamily="18" charset="0"/>
                        <a:ea typeface="Cambria Math" panose="02040503050406030204" pitchFamily="18" charset="0"/>
                        <a:cs typeface="Cambria Math" charset="0"/>
                      </a:rPr>
                      <m:t>× 5 </m:t>
                    </m:r>
                    <m:r>
                      <a:rPr lang="en-US" sz="1000" i="1" smtClean="0">
                        <a:latin typeface="Cambria Math" charset="0"/>
                        <a:ea typeface="Cambria Math" charset="0"/>
                        <a:cs typeface="Cambria Math" charset="0"/>
                      </a:rPr>
                      <m:t>×</m:t>
                    </m:r>
                  </m:oMath>
                </a14:m>
                <a:r>
                  <a:rPr lang="en-US" sz="1000" dirty="0">
                    <a:latin typeface="Century Schoolbook" charset="0"/>
                    <a:ea typeface="Century Schoolbook" charset="0"/>
                    <a:cs typeface="Century Schoolbook" charset="0"/>
                  </a:rPr>
                  <a:t> 1 (6)</a:t>
                </a:r>
              </a:p>
              <a:p>
                <a:r>
                  <a:rPr lang="en-US" sz="1000" dirty="0">
                    <a:latin typeface="Century Schoolbook" charset="0"/>
                    <a:ea typeface="Century Schoolbook" charset="0"/>
                    <a:cs typeface="Century Schoolbook" charset="0"/>
                  </a:rPr>
                  <a:t>s = 1</a:t>
                </a:r>
              </a:p>
            </p:txBody>
          </p:sp>
        </mc:Choice>
        <mc:Fallback>
          <p:sp>
            <p:nvSpPr>
              <p:cNvPr id="46" name="TextBox 45"/>
              <p:cNvSpPr txBox="1">
                <a:spLocks noRot="1" noChangeAspect="1" noMove="1" noResize="1" noEditPoints="1" noAdjustHandles="1" noChangeArrowheads="1" noChangeShapeType="1" noTextEdit="1"/>
              </p:cNvSpPr>
              <p:nvPr/>
            </p:nvSpPr>
            <p:spPr>
              <a:xfrm>
                <a:off x="1784784" y="2525015"/>
                <a:ext cx="893193" cy="400110"/>
              </a:xfrm>
              <a:prstGeom prst="rect">
                <a:avLst/>
              </a:prstGeom>
              <a:blipFill>
                <a:blip r:embed="rId10"/>
                <a:stretch>
                  <a:fillRect b="-6250"/>
                </a:stretch>
              </a:blipFill>
            </p:spPr>
            <p:txBody>
              <a:bodyPr/>
              <a:lstStyle/>
              <a:p>
                <a:r>
                  <a:rPr lang="en-US">
                    <a:noFill/>
                  </a:rPr>
                  <a:t> </a:t>
                </a:r>
              </a:p>
            </p:txBody>
          </p:sp>
        </mc:Fallback>
      </mc:AlternateContent>
      <p:sp>
        <p:nvSpPr>
          <p:cNvPr id="47" name="TextBox 46"/>
          <p:cNvSpPr txBox="1"/>
          <p:nvPr/>
        </p:nvSpPr>
        <p:spPr>
          <a:xfrm>
            <a:off x="3810652" y="3030954"/>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5" name="TextBox 4"/>
          <p:cNvSpPr txBox="1"/>
          <p:nvPr/>
        </p:nvSpPr>
        <p:spPr>
          <a:xfrm>
            <a:off x="3788939" y="2386516"/>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mc:Choice xmlns:a14="http://schemas.microsoft.com/office/drawing/2010/main" Requires="a14">
          <p:sp>
            <p:nvSpPr>
              <p:cNvPr id="48" name="TextBox 47"/>
              <p:cNvSpPr txBox="1"/>
              <p:nvPr/>
            </p:nvSpPr>
            <p:spPr>
              <a:xfrm>
                <a:off x="5593498" y="2555793"/>
                <a:ext cx="963725" cy="400110"/>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5</a:t>
                </a:r>
                <a14:m>
                  <m:oMath xmlns:m="http://schemas.openxmlformats.org/officeDocument/2006/math">
                    <m:r>
                      <a:rPr lang="en-US" sz="1000" b="0" i="0" smtClean="0">
                        <a:latin typeface="Cambria Math" charset="0"/>
                        <a:ea typeface="Cambria Math" charset="0"/>
                        <a:cs typeface="Cambria Math" charset="0"/>
                      </a:rPr>
                      <m:t> </m:t>
                    </m:r>
                    <m:r>
                      <a:rPr lang="en-US" sz="1000" i="1" smtClean="0">
                        <a:latin typeface="Cambria Math" charset="0"/>
                        <a:ea typeface="Cambria Math" charset="0"/>
                        <a:cs typeface="Cambria Math" charset="0"/>
                      </a:rPr>
                      <m:t>×</m:t>
                    </m:r>
                    <m:r>
                      <a:rPr lang="en-US" sz="1000" b="0" i="1" smtClean="0">
                        <a:latin typeface="Cambria Math" panose="02040503050406030204" pitchFamily="18" charset="0"/>
                        <a:ea typeface="Cambria Math" charset="0"/>
                        <a:cs typeface="Cambria Math" charset="0"/>
                      </a:rPr>
                      <m:t> 5 </m:t>
                    </m:r>
                    <m:r>
                      <a:rPr lang="en-US" sz="1000" i="1" smtClean="0">
                        <a:latin typeface="Cambria Math" panose="02040503050406030204" pitchFamily="18" charset="0"/>
                        <a:ea typeface="Cambria Math" panose="02040503050406030204" pitchFamily="18" charset="0"/>
                        <a:cs typeface="Cambria Math" charset="0"/>
                      </a:rPr>
                      <m:t>×</m:t>
                    </m:r>
                  </m:oMath>
                </a14:m>
                <a:r>
                  <a:rPr lang="en-US" sz="1000" dirty="0">
                    <a:latin typeface="Century Schoolbook" charset="0"/>
                    <a:ea typeface="Century Schoolbook" charset="0"/>
                    <a:cs typeface="Century Schoolbook" charset="0"/>
                  </a:rPr>
                  <a:t> 6 (16)</a:t>
                </a:r>
              </a:p>
              <a:p>
                <a:r>
                  <a:rPr lang="en-US" sz="1000" dirty="0">
                    <a:latin typeface="Century Schoolbook" charset="0"/>
                    <a:ea typeface="Century Schoolbook" charset="0"/>
                    <a:cs typeface="Century Schoolbook" charset="0"/>
                  </a:rPr>
                  <a:t>s = 1</a:t>
                </a:r>
              </a:p>
            </p:txBody>
          </p:sp>
        </mc:Choice>
        <mc:Fallback>
          <p:sp>
            <p:nvSpPr>
              <p:cNvPr id="48" name="TextBox 47"/>
              <p:cNvSpPr txBox="1">
                <a:spLocks noRot="1" noChangeAspect="1" noMove="1" noResize="1" noEditPoints="1" noAdjustHandles="1" noChangeArrowheads="1" noChangeShapeType="1" noTextEdit="1"/>
              </p:cNvSpPr>
              <p:nvPr/>
            </p:nvSpPr>
            <p:spPr>
              <a:xfrm>
                <a:off x="5593498" y="2555793"/>
                <a:ext cx="963725" cy="400110"/>
              </a:xfrm>
              <a:prstGeom prst="rect">
                <a:avLst/>
              </a:prstGeom>
              <a:blipFill>
                <a:blip r:embed="rId11"/>
                <a:stretch>
                  <a:fillRect b="-6061"/>
                </a:stretch>
              </a:blipFill>
            </p:spPr>
            <p:txBody>
              <a:bodyPr/>
              <a:lstStyle/>
              <a:p>
                <a:r>
                  <a:rPr lang="en-US">
                    <a:noFill/>
                  </a:rPr>
                  <a:t> </a:t>
                </a:r>
              </a:p>
            </p:txBody>
          </p:sp>
        </mc:Fallback>
      </mc:AlternateContent>
      <p:sp>
        <p:nvSpPr>
          <p:cNvPr id="49" name="TextBox 48"/>
          <p:cNvSpPr txBox="1"/>
          <p:nvPr/>
        </p:nvSpPr>
        <p:spPr>
          <a:xfrm>
            <a:off x="7308329" y="2386516"/>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50" name="TextBox 49"/>
          <p:cNvSpPr txBox="1"/>
          <p:nvPr/>
        </p:nvSpPr>
        <p:spPr>
          <a:xfrm>
            <a:off x="7287068" y="3028206"/>
            <a:ext cx="659791"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f = 2</a:t>
            </a:r>
          </a:p>
          <a:p>
            <a:r>
              <a:rPr lang="en-US" sz="1600" dirty="0">
                <a:latin typeface="Century Schoolbook" charset="0"/>
                <a:ea typeface="Century Schoolbook" charset="0"/>
                <a:cs typeface="Century Schoolbook" charset="0"/>
              </a:rPr>
              <a:t>s = 2</a:t>
            </a:r>
          </a:p>
        </p:txBody>
      </p:sp>
      <p:sp>
        <p:nvSpPr>
          <p:cNvPr id="9" name="Rectangle 8">
            <a:extLst>
              <a:ext uri="{FF2B5EF4-FFF2-40B4-BE49-F238E27FC236}">
                <a16:creationId xmlns:a16="http://schemas.microsoft.com/office/drawing/2014/main" id="{17A6C0DF-CD40-4537-B5D2-2B53B7F58032}"/>
              </a:ext>
            </a:extLst>
          </p:cNvPr>
          <p:cNvSpPr/>
          <p:nvPr/>
        </p:nvSpPr>
        <p:spPr>
          <a:xfrm>
            <a:off x="8039379" y="3994666"/>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07F15D1-6FA1-A943-AE06-04E7C5AC9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909" y="2123687"/>
            <a:ext cx="1499474" cy="1509709"/>
          </a:xfrm>
          <a:prstGeom prst="rect">
            <a:avLst/>
          </a:prstGeom>
        </p:spPr>
      </p:pic>
      <p:grpSp>
        <p:nvGrpSpPr>
          <p:cNvPr id="21" name="Group 20">
            <a:extLst>
              <a:ext uri="{FF2B5EF4-FFF2-40B4-BE49-F238E27FC236}">
                <a16:creationId xmlns:a16="http://schemas.microsoft.com/office/drawing/2014/main" id="{4CD43AF5-EEF0-9347-A4AE-D0D542DF0920}"/>
              </a:ext>
            </a:extLst>
          </p:cNvPr>
          <p:cNvGrpSpPr/>
          <p:nvPr/>
        </p:nvGrpSpPr>
        <p:grpSpPr>
          <a:xfrm>
            <a:off x="2366036" y="4741894"/>
            <a:ext cx="6505623" cy="940512"/>
            <a:chOff x="2366036" y="4741894"/>
            <a:chExt cx="6505623" cy="940512"/>
          </a:xfrm>
        </p:grpSpPr>
        <p:sp>
          <p:nvSpPr>
            <p:cNvPr id="18" name="TextBox 17">
              <a:extLst>
                <a:ext uri="{FF2B5EF4-FFF2-40B4-BE49-F238E27FC236}">
                  <a16:creationId xmlns:a16="http://schemas.microsoft.com/office/drawing/2014/main" id="{73BCDD8D-E86C-F24D-96A6-745BDD5B3700}"/>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54" name="Left Brace 53">
              <a:extLst>
                <a:ext uri="{FF2B5EF4-FFF2-40B4-BE49-F238E27FC236}">
                  <a16:creationId xmlns:a16="http://schemas.microsoft.com/office/drawing/2014/main" id="{6C53B5E8-6620-8348-9216-058B8900FB17}"/>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126B59E-9C44-7A4A-BD6A-4F434B6183A8}"/>
              </a:ext>
            </a:extLst>
          </p:cNvPr>
          <p:cNvGrpSpPr/>
          <p:nvPr/>
        </p:nvGrpSpPr>
        <p:grpSpPr>
          <a:xfrm>
            <a:off x="9150313" y="4721633"/>
            <a:ext cx="2553330" cy="957024"/>
            <a:chOff x="9150313" y="4721633"/>
            <a:chExt cx="2553330" cy="957024"/>
          </a:xfrm>
        </p:grpSpPr>
        <p:sp>
          <p:nvSpPr>
            <p:cNvPr id="20" name="TextBox 19">
              <a:extLst>
                <a:ext uri="{FF2B5EF4-FFF2-40B4-BE49-F238E27FC236}">
                  <a16:creationId xmlns:a16="http://schemas.microsoft.com/office/drawing/2014/main" id="{2746ED52-2138-1F44-97F4-344E2CF623AE}"/>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55" name="Left Brace 54">
              <a:extLst>
                <a:ext uri="{FF2B5EF4-FFF2-40B4-BE49-F238E27FC236}">
                  <a16:creationId xmlns:a16="http://schemas.microsoft.com/office/drawing/2014/main" id="{6ADE6800-897C-E04F-9D50-34FF442F8F2D}"/>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1534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7" grpId="0" animBg="1"/>
      <p:bldP spid="28" grpId="0" animBg="1"/>
      <p:bldP spid="11" grpId="0"/>
      <p:bldP spid="29" grpId="0" animBg="1"/>
      <p:bldP spid="30" grpId="0" animBg="1"/>
      <p:bldP spid="31" grpId="0" animBg="1"/>
      <p:bldP spid="32" grpId="0"/>
      <p:bldP spid="36" grpId="0"/>
      <p:bldP spid="37" grpId="0" animBg="1"/>
      <p:bldP spid="38" grpId="0" animBg="1"/>
      <p:bldP spid="3" grpId="0"/>
      <p:bldP spid="39" grpId="0"/>
      <p:bldP spid="40" grpId="0"/>
      <p:bldP spid="41" grpId="0"/>
      <p:bldP spid="42" grpId="0" animBg="1"/>
      <p:bldP spid="43" grpId="0"/>
      <p:bldP spid="44" grpId="0"/>
      <p:bldP spid="45" grpId="0"/>
      <p:bldP spid="46" grpId="0"/>
      <p:bldP spid="47" grpId="0"/>
      <p:bldP spid="5" grpId="0"/>
      <p:bldP spid="48" grpId="0"/>
      <p:bldP spid="49"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 What does it mean to learn</a:t>
            </a:r>
          </a:p>
        </p:txBody>
      </p:sp>
      <p:grpSp>
        <p:nvGrpSpPr>
          <p:cNvPr id="13" name="SmartMachine"/>
          <p:cNvGrpSpPr/>
          <p:nvPr/>
        </p:nvGrpSpPr>
        <p:grpSpPr>
          <a:xfrm>
            <a:off x="4482455" y="1765155"/>
            <a:ext cx="2325355" cy="3235346"/>
            <a:chOff x="4835236" y="1733312"/>
            <a:chExt cx="2325355" cy="3235346"/>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236" y="2102644"/>
              <a:ext cx="2325355" cy="2866014"/>
            </a:xfrm>
            <a:prstGeom prst="rect">
              <a:avLst/>
            </a:prstGeom>
          </p:spPr>
        </p:pic>
        <p:sp>
          <p:nvSpPr>
            <p:cNvPr id="10" name="TextBox 9"/>
            <p:cNvSpPr txBox="1"/>
            <p:nvPr/>
          </p:nvSpPr>
          <p:spPr>
            <a:xfrm>
              <a:off x="4835236" y="1733312"/>
              <a:ext cx="1812804" cy="369332"/>
            </a:xfrm>
            <a:prstGeom prst="rect">
              <a:avLst/>
            </a:prstGeom>
            <a:noFill/>
          </p:spPr>
          <p:txBody>
            <a:bodyPr wrap="none" rtlCol="0">
              <a:spAutoFit/>
            </a:bodyPr>
            <a:lstStyle/>
            <a:p>
              <a:r>
                <a:rPr lang="en-US" dirty="0"/>
                <a:t>Learn from Data?</a:t>
              </a:r>
            </a:p>
          </p:txBody>
        </p:sp>
      </p:grpSp>
      <p:grpSp>
        <p:nvGrpSpPr>
          <p:cNvPr id="12" name="Machine"/>
          <p:cNvGrpSpPr/>
          <p:nvPr/>
        </p:nvGrpSpPr>
        <p:grpSpPr>
          <a:xfrm>
            <a:off x="7907978" y="1780813"/>
            <a:ext cx="2832531" cy="3219688"/>
            <a:chOff x="8014856" y="1733312"/>
            <a:chExt cx="2832531" cy="3219688"/>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856" y="2705859"/>
              <a:ext cx="2832531" cy="2247141"/>
            </a:xfrm>
            <a:prstGeom prst="rect">
              <a:avLst/>
            </a:prstGeom>
          </p:spPr>
        </p:pic>
        <p:sp>
          <p:nvSpPr>
            <p:cNvPr id="8" name="TextBox 7"/>
            <p:cNvSpPr txBox="1"/>
            <p:nvPr/>
          </p:nvSpPr>
          <p:spPr>
            <a:xfrm>
              <a:off x="8356823" y="1733312"/>
              <a:ext cx="2074927" cy="369332"/>
            </a:xfrm>
            <a:prstGeom prst="rect">
              <a:avLst/>
            </a:prstGeom>
            <a:noFill/>
          </p:spPr>
          <p:txBody>
            <a:bodyPr wrap="none" rtlCol="0">
              <a:spAutoFit/>
            </a:bodyPr>
            <a:lstStyle/>
            <a:p>
              <a:r>
                <a:rPr lang="en-US"/>
                <a:t>Execute Instructions</a:t>
              </a:r>
              <a:endParaRPr lang="en-US" dirty="0"/>
            </a:p>
          </p:txBody>
        </p:sp>
      </p:grpSp>
      <p:grpSp>
        <p:nvGrpSpPr>
          <p:cNvPr id="11" name="Person"/>
          <p:cNvGrpSpPr/>
          <p:nvPr/>
        </p:nvGrpSpPr>
        <p:grpSpPr>
          <a:xfrm>
            <a:off x="738601" y="1780813"/>
            <a:ext cx="2301720" cy="3219688"/>
            <a:chOff x="845479" y="1733312"/>
            <a:chExt cx="2301720" cy="3219688"/>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6855" y="2514600"/>
              <a:ext cx="1990344" cy="2438400"/>
            </a:xfrm>
            <a:prstGeom prst="rect">
              <a:avLst/>
            </a:prstGeom>
          </p:spPr>
        </p:pic>
        <p:sp>
          <p:nvSpPr>
            <p:cNvPr id="5" name="TextBox 4"/>
            <p:cNvSpPr txBox="1"/>
            <p:nvPr/>
          </p:nvSpPr>
          <p:spPr>
            <a:xfrm>
              <a:off x="845479" y="1733312"/>
              <a:ext cx="2301720" cy="369332"/>
            </a:xfrm>
            <a:prstGeom prst="rect">
              <a:avLst/>
            </a:prstGeom>
            <a:noFill/>
          </p:spPr>
          <p:txBody>
            <a:bodyPr wrap="none" rtlCol="0">
              <a:spAutoFit/>
            </a:bodyPr>
            <a:lstStyle/>
            <a:p>
              <a:r>
                <a:rPr lang="en-US" dirty="0"/>
                <a:t>Learn from Experience</a:t>
              </a:r>
            </a:p>
          </p:txBody>
        </p:sp>
      </p:grpSp>
    </p:spTree>
    <p:extLst>
      <p:ext uri="{BB962C8B-B14F-4D97-AF65-F5344CB8AC3E}">
        <p14:creationId xmlns:p14="http://schemas.microsoft.com/office/powerpoint/2010/main" val="328198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Lesson 7 – Advantages of CNN</a:t>
            </a:r>
          </a:p>
        </p:txBody>
      </p:sp>
      <p:graphicFrame>
        <p:nvGraphicFramePr>
          <p:cNvPr id="3" name="Table 2"/>
          <p:cNvGraphicFramePr>
            <a:graphicFrameLocks noGrp="1"/>
          </p:cNvGraphicFramePr>
          <p:nvPr>
            <p:extLst/>
          </p:nvPr>
        </p:nvGraphicFramePr>
        <p:xfrm>
          <a:off x="683477" y="1221230"/>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nvPr>
        </p:nvGraphicFramePr>
        <p:xfrm>
          <a:off x="4342825" y="1821599"/>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nvPr>
        </p:nvGraphicFramePr>
        <p:xfrm>
          <a:off x="8528967" y="1464229"/>
          <a:ext cx="1913976" cy="1915476"/>
        </p:xfrm>
        <a:graphic>
          <a:graphicData uri="http://schemas.openxmlformats.org/drawingml/2006/table">
            <a:tbl>
              <a:tblPr firstRow="1" bandRow="1">
                <a:tableStyleId>{5C22544A-7EE6-4342-B048-85BDC9FD1C3A}</a:tableStyleId>
              </a:tblPr>
              <a:tblGrid>
                <a:gridCol w="478494">
                  <a:extLst>
                    <a:ext uri="{9D8B030D-6E8A-4147-A177-3AD203B41FA5}">
                      <a16:colId xmlns:a16="http://schemas.microsoft.com/office/drawing/2014/main" val="20000"/>
                    </a:ext>
                  </a:extLst>
                </a:gridCol>
                <a:gridCol w="478494">
                  <a:extLst>
                    <a:ext uri="{9D8B030D-6E8A-4147-A177-3AD203B41FA5}">
                      <a16:colId xmlns:a16="http://schemas.microsoft.com/office/drawing/2014/main" val="20001"/>
                    </a:ext>
                  </a:extLst>
                </a:gridCol>
                <a:gridCol w="478494">
                  <a:extLst>
                    <a:ext uri="{9D8B030D-6E8A-4147-A177-3AD203B41FA5}">
                      <a16:colId xmlns:a16="http://schemas.microsoft.com/office/drawing/2014/main" val="20002"/>
                    </a:ext>
                  </a:extLst>
                </a:gridCol>
                <a:gridCol w="478494">
                  <a:extLst>
                    <a:ext uri="{9D8B030D-6E8A-4147-A177-3AD203B41FA5}">
                      <a16:colId xmlns:a16="http://schemas.microsoft.com/office/drawing/2014/main" val="20003"/>
                    </a:ext>
                  </a:extLst>
                </a:gridCol>
              </a:tblGrid>
              <a:tr h="478869">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8869">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8869">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8869">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3695451" y="2206524"/>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695451" y="2206524"/>
                <a:ext cx="236051" cy="4308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128367" y="2237301"/>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128367" y="2237301"/>
                <a:ext cx="291165" cy="369332"/>
              </a:xfrm>
              <a:prstGeom prst="rect">
                <a:avLst/>
              </a:prstGeom>
              <a:blipFill rotWithShape="0">
                <a:blip r:embed="rId3"/>
                <a:stretch>
                  <a:fillRect l="-12500" r="-10417"/>
                </a:stretch>
              </a:blipFill>
            </p:spPr>
            <p:txBody>
              <a:bodyPr/>
              <a:lstStyle/>
              <a:p>
                <a:r>
                  <a:rPr lang="en-US">
                    <a:noFill/>
                  </a:rPr>
                  <a:t> </a:t>
                </a:r>
              </a:p>
            </p:txBody>
          </p:sp>
        </mc:Fallback>
      </mc:AlternateContent>
      <p:sp>
        <p:nvSpPr>
          <p:cNvPr id="13" name="TextBox 12"/>
          <p:cNvSpPr txBox="1"/>
          <p:nvPr/>
        </p:nvSpPr>
        <p:spPr>
          <a:xfrm>
            <a:off x="683477" y="3918197"/>
            <a:ext cx="11120596" cy="1446550"/>
          </a:xfrm>
          <a:prstGeom prst="rect">
            <a:avLst/>
          </a:prstGeom>
          <a:noFill/>
        </p:spPr>
        <p:txBody>
          <a:bodyPr wrap="square" rtlCol="0">
            <a:spAutoFit/>
          </a:bodyPr>
          <a:lstStyle/>
          <a:p>
            <a:r>
              <a:rPr lang="en-US" sz="3200" b="1" dirty="0">
                <a:latin typeface="Century Schoolbook" charset="0"/>
                <a:ea typeface="Century Schoolbook" charset="0"/>
                <a:cs typeface="Century Schoolbook" charset="0"/>
              </a:rPr>
              <a:t>Parameter sharing: </a:t>
            </a:r>
            <a:r>
              <a:rPr lang="en-US" sz="2800" dirty="0">
                <a:latin typeface="Century Schoolbook" charset="0"/>
                <a:ea typeface="Century Schoolbook" charset="0"/>
                <a:cs typeface="Century Schoolbook" charset="0"/>
              </a:rPr>
              <a:t>A feature detector (such as a vertical edge detector) that’s useful in one part of the image is probably useful in another part of the image.</a:t>
            </a:r>
          </a:p>
        </p:txBody>
      </p:sp>
      <p:sp>
        <p:nvSpPr>
          <p:cNvPr id="14" name="TextBox 13"/>
          <p:cNvSpPr txBox="1"/>
          <p:nvPr/>
        </p:nvSpPr>
        <p:spPr>
          <a:xfrm>
            <a:off x="683477" y="5591680"/>
            <a:ext cx="11120596" cy="1015663"/>
          </a:xfrm>
          <a:prstGeom prst="rect">
            <a:avLst/>
          </a:prstGeom>
          <a:noFill/>
        </p:spPr>
        <p:txBody>
          <a:bodyPr wrap="square" rtlCol="0">
            <a:spAutoFit/>
          </a:bodyPr>
          <a:lstStyle/>
          <a:p>
            <a:r>
              <a:rPr lang="en-US" sz="3200" b="1" dirty="0">
                <a:latin typeface="Century Schoolbook" charset="0"/>
                <a:ea typeface="Century Schoolbook" charset="0"/>
                <a:cs typeface="Century Schoolbook" charset="0"/>
              </a:rPr>
              <a:t>Sparsity of connections: </a:t>
            </a:r>
            <a:r>
              <a:rPr lang="en-US" sz="2800" dirty="0">
                <a:latin typeface="Century Schoolbook" charset="0"/>
                <a:ea typeface="Century Schoolbook" charset="0"/>
                <a:cs typeface="Century Schoolbook" charset="0"/>
              </a:rPr>
              <a:t>In each layer, each output value depends only on a small number of inputs.</a:t>
            </a:r>
          </a:p>
        </p:txBody>
      </p:sp>
    </p:spTree>
    <p:extLst>
      <p:ext uri="{BB962C8B-B14F-4D97-AF65-F5344CB8AC3E}">
        <p14:creationId xmlns:p14="http://schemas.microsoft.com/office/powerpoint/2010/main" val="1608388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E3F9-35A4-AF48-AE9E-1D7B4E7C8DFC}"/>
              </a:ext>
            </a:extLst>
          </p:cNvPr>
          <p:cNvSpPr>
            <a:spLocks noGrp="1"/>
          </p:cNvSpPr>
          <p:nvPr>
            <p:ph type="title"/>
          </p:nvPr>
        </p:nvSpPr>
        <p:spPr/>
        <p:txBody>
          <a:bodyPr/>
          <a:lstStyle/>
          <a:p>
            <a:r>
              <a:rPr lang="en-US" dirty="0"/>
              <a:t>Lesson 7 - Questions</a:t>
            </a:r>
          </a:p>
        </p:txBody>
      </p:sp>
      <p:pic>
        <p:nvPicPr>
          <p:cNvPr id="4" name="Content Placeholder 4">
            <a:extLst>
              <a:ext uri="{FF2B5EF4-FFF2-40B4-BE49-F238E27FC236}">
                <a16:creationId xmlns:a16="http://schemas.microsoft.com/office/drawing/2014/main" id="{A20820A4-5A0C-3D4C-A14B-BB681E52A273}"/>
              </a:ext>
            </a:extLst>
          </p:cNvPr>
          <p:cNvPicPr>
            <a:picLocks noChangeAspect="1"/>
          </p:cNvPicPr>
          <p:nvPr/>
        </p:nvPicPr>
        <p:blipFill>
          <a:blip r:embed="rId2"/>
          <a:stretch>
            <a:fillRect/>
          </a:stretch>
        </p:blipFill>
        <p:spPr>
          <a:xfrm>
            <a:off x="3486150" y="2534444"/>
            <a:ext cx="5219700" cy="2933700"/>
          </a:xfrm>
          <a:prstGeom prst="rect">
            <a:avLst/>
          </a:prstGeom>
        </p:spPr>
      </p:pic>
    </p:spTree>
    <p:extLst>
      <p:ext uri="{BB962C8B-B14F-4D97-AF65-F5344CB8AC3E}">
        <p14:creationId xmlns:p14="http://schemas.microsoft.com/office/powerpoint/2010/main" val="219882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762C-F9CB-E745-B543-79C1EF58AF5F}"/>
              </a:ext>
            </a:extLst>
          </p:cNvPr>
          <p:cNvSpPr>
            <a:spLocks noGrp="1"/>
          </p:cNvSpPr>
          <p:nvPr>
            <p:ph type="title"/>
          </p:nvPr>
        </p:nvSpPr>
        <p:spPr/>
        <p:txBody>
          <a:bodyPr/>
          <a:lstStyle/>
          <a:p>
            <a:r>
              <a:rPr lang="en-US" dirty="0"/>
              <a:t>Lesson 7 – Exercise in </a:t>
            </a:r>
            <a:r>
              <a:rPr lang="en-US" dirty="0" err="1"/>
              <a:t>Colab</a:t>
            </a:r>
            <a:endParaRPr lang="en-US" dirty="0"/>
          </a:p>
        </p:txBody>
      </p:sp>
      <p:sp>
        <p:nvSpPr>
          <p:cNvPr id="3" name="Content Placeholder 2">
            <a:extLst>
              <a:ext uri="{FF2B5EF4-FFF2-40B4-BE49-F238E27FC236}">
                <a16:creationId xmlns:a16="http://schemas.microsoft.com/office/drawing/2014/main" id="{9939FCE2-EFFF-0045-9426-CA9447C2AAB1}"/>
              </a:ext>
            </a:extLst>
          </p:cNvPr>
          <p:cNvSpPr>
            <a:spLocks noGrp="1"/>
          </p:cNvSpPr>
          <p:nvPr>
            <p:ph idx="1"/>
          </p:nvPr>
        </p:nvSpPr>
        <p:spPr/>
        <p:txBody>
          <a:bodyPr/>
          <a:lstStyle/>
          <a:p>
            <a:r>
              <a:rPr lang="en-US" dirty="0"/>
              <a:t>Code a Convolutional Neural Network</a:t>
            </a:r>
          </a:p>
          <a:p>
            <a:r>
              <a:rPr lang="en-US" dirty="0"/>
              <a:t>Load </a:t>
            </a:r>
            <a:r>
              <a:rPr lang="en-US" dirty="0" err="1"/>
              <a:t>mnist_pytorch_cnn.ipynb</a:t>
            </a:r>
            <a:r>
              <a:rPr lang="en-US" dirty="0"/>
              <a:t> from GitHub into </a:t>
            </a:r>
            <a:r>
              <a:rPr lang="en-US" dirty="0" err="1"/>
              <a:t>colab</a:t>
            </a:r>
            <a:endParaRPr lang="en-US" dirty="0"/>
          </a:p>
          <a:p>
            <a:pPr lvl="1"/>
            <a:r>
              <a:rPr lang="en-US" dirty="0">
                <a:hlinkClick r:id="rId2"/>
              </a:rPr>
              <a:t>https://colab.research.google.com/</a:t>
            </a:r>
            <a:r>
              <a:rPr lang="en-US" dirty="0"/>
              <a:t> </a:t>
            </a:r>
          </a:p>
          <a:p>
            <a:pPr lvl="1"/>
            <a:r>
              <a:rPr lang="en-US" dirty="0">
                <a:hlinkClick r:id="rId3"/>
              </a:rPr>
              <a:t>https://github.com/EstebanGuillen/DeepLearningClass</a:t>
            </a:r>
            <a:endParaRPr lang="en-US" dirty="0"/>
          </a:p>
          <a:p>
            <a:pPr lvl="1"/>
            <a:endParaRPr lang="en-US" dirty="0"/>
          </a:p>
        </p:txBody>
      </p:sp>
    </p:spTree>
    <p:extLst>
      <p:ext uri="{BB962C8B-B14F-4D97-AF65-F5344CB8AC3E}">
        <p14:creationId xmlns:p14="http://schemas.microsoft.com/office/powerpoint/2010/main" val="42501387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F1B04-16CA-7E4A-AC15-C51E3020B95B}"/>
              </a:ext>
            </a:extLst>
          </p:cNvPr>
          <p:cNvSpPr>
            <a:spLocks noGrp="1"/>
          </p:cNvSpPr>
          <p:nvPr>
            <p:ph type="title"/>
          </p:nvPr>
        </p:nvSpPr>
        <p:spPr/>
        <p:txBody>
          <a:bodyPr/>
          <a:lstStyle/>
          <a:p>
            <a:r>
              <a:rPr lang="en-US" dirty="0"/>
              <a:t>Lesson 7 – Open Notebook from GitHub</a:t>
            </a:r>
          </a:p>
        </p:txBody>
      </p:sp>
      <p:pic>
        <p:nvPicPr>
          <p:cNvPr id="5" name="Content Placeholder 4">
            <a:extLst>
              <a:ext uri="{FF2B5EF4-FFF2-40B4-BE49-F238E27FC236}">
                <a16:creationId xmlns:a16="http://schemas.microsoft.com/office/drawing/2014/main" id="{F91E7B15-9E2C-FF45-8C51-5DF0F191B7EC}"/>
              </a:ext>
            </a:extLst>
          </p:cNvPr>
          <p:cNvPicPr>
            <a:picLocks noGrp="1" noChangeAspect="1"/>
          </p:cNvPicPr>
          <p:nvPr>
            <p:ph idx="1"/>
          </p:nvPr>
        </p:nvPicPr>
        <p:blipFill>
          <a:blip r:embed="rId2"/>
          <a:stretch>
            <a:fillRect/>
          </a:stretch>
        </p:blipFill>
        <p:spPr>
          <a:xfrm>
            <a:off x="2948224" y="1825625"/>
            <a:ext cx="6295552" cy="4351338"/>
          </a:xfrm>
        </p:spPr>
      </p:pic>
    </p:spTree>
    <p:extLst>
      <p:ext uri="{BB962C8B-B14F-4D97-AF65-F5344CB8AC3E}">
        <p14:creationId xmlns:p14="http://schemas.microsoft.com/office/powerpoint/2010/main" val="2004742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68C8-B441-0E4D-9A8D-5A499E7A1357}"/>
              </a:ext>
            </a:extLst>
          </p:cNvPr>
          <p:cNvSpPr>
            <a:spLocks noGrp="1"/>
          </p:cNvSpPr>
          <p:nvPr>
            <p:ph type="title"/>
          </p:nvPr>
        </p:nvSpPr>
        <p:spPr/>
        <p:txBody>
          <a:bodyPr/>
          <a:lstStyle/>
          <a:p>
            <a:r>
              <a:rPr lang="en-US" dirty="0"/>
              <a:t>Lesson 7 – Open Notebook </a:t>
            </a:r>
            <a:r>
              <a:rPr lang="en-US" sz="2000" dirty="0"/>
              <a:t>(if previous window did not appear)</a:t>
            </a:r>
          </a:p>
        </p:txBody>
      </p:sp>
      <p:pic>
        <p:nvPicPr>
          <p:cNvPr id="5" name="Content Placeholder 4">
            <a:extLst>
              <a:ext uri="{FF2B5EF4-FFF2-40B4-BE49-F238E27FC236}">
                <a16:creationId xmlns:a16="http://schemas.microsoft.com/office/drawing/2014/main" id="{CCB6CC96-CE05-0E4E-AA94-84C4816AB952}"/>
              </a:ext>
            </a:extLst>
          </p:cNvPr>
          <p:cNvPicPr>
            <a:picLocks noGrp="1" noChangeAspect="1"/>
          </p:cNvPicPr>
          <p:nvPr>
            <p:ph idx="1"/>
          </p:nvPr>
        </p:nvPicPr>
        <p:blipFill>
          <a:blip r:embed="rId2"/>
          <a:stretch>
            <a:fillRect/>
          </a:stretch>
        </p:blipFill>
        <p:spPr>
          <a:xfrm>
            <a:off x="4465069" y="1825625"/>
            <a:ext cx="3261862" cy="4351338"/>
          </a:xfrm>
        </p:spPr>
      </p:pic>
    </p:spTree>
    <p:extLst>
      <p:ext uri="{BB962C8B-B14F-4D97-AF65-F5344CB8AC3E}">
        <p14:creationId xmlns:p14="http://schemas.microsoft.com/office/powerpoint/2010/main" val="4140963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A89-F54C-0348-9759-B62CFBC6945E}"/>
              </a:ext>
            </a:extLst>
          </p:cNvPr>
          <p:cNvSpPr>
            <a:spLocks noGrp="1"/>
          </p:cNvSpPr>
          <p:nvPr>
            <p:ph type="title"/>
          </p:nvPr>
        </p:nvSpPr>
        <p:spPr/>
        <p:txBody>
          <a:bodyPr/>
          <a:lstStyle/>
          <a:p>
            <a:r>
              <a:rPr lang="en-US" dirty="0"/>
              <a:t>Lesson 7 – </a:t>
            </a:r>
            <a:r>
              <a:rPr lang="en-US" dirty="0" err="1"/>
              <a:t>mnist_pytorch_cnn.ipynb</a:t>
            </a:r>
            <a:endParaRPr lang="en-US" dirty="0"/>
          </a:p>
        </p:txBody>
      </p:sp>
      <p:pic>
        <p:nvPicPr>
          <p:cNvPr id="5" name="Content Placeholder 4">
            <a:extLst>
              <a:ext uri="{FF2B5EF4-FFF2-40B4-BE49-F238E27FC236}">
                <a16:creationId xmlns:a16="http://schemas.microsoft.com/office/drawing/2014/main" id="{4CE21A7A-4029-054C-806C-E3AA44C57442}"/>
              </a:ext>
            </a:extLst>
          </p:cNvPr>
          <p:cNvPicPr>
            <a:picLocks noGrp="1" noChangeAspect="1"/>
          </p:cNvPicPr>
          <p:nvPr>
            <p:ph idx="1"/>
          </p:nvPr>
        </p:nvPicPr>
        <p:blipFill>
          <a:blip r:embed="rId2"/>
          <a:stretch>
            <a:fillRect/>
          </a:stretch>
        </p:blipFill>
        <p:spPr>
          <a:xfrm>
            <a:off x="2949374" y="1412112"/>
            <a:ext cx="5998576" cy="5445888"/>
          </a:xfrm>
        </p:spPr>
      </p:pic>
    </p:spTree>
    <p:extLst>
      <p:ext uri="{BB962C8B-B14F-4D97-AF65-F5344CB8AC3E}">
        <p14:creationId xmlns:p14="http://schemas.microsoft.com/office/powerpoint/2010/main" val="3667371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8D22-9307-B949-B29F-5B92755F320E}"/>
              </a:ext>
            </a:extLst>
          </p:cNvPr>
          <p:cNvSpPr>
            <a:spLocks noGrp="1"/>
          </p:cNvSpPr>
          <p:nvPr>
            <p:ph type="title"/>
          </p:nvPr>
        </p:nvSpPr>
        <p:spPr/>
        <p:txBody>
          <a:bodyPr/>
          <a:lstStyle/>
          <a:p>
            <a:r>
              <a:rPr lang="en-US" dirty="0"/>
              <a:t>Lesson 7 – 15 minute Break</a:t>
            </a:r>
          </a:p>
        </p:txBody>
      </p:sp>
      <p:pic>
        <p:nvPicPr>
          <p:cNvPr id="17" name="Content Placeholder 16">
            <a:extLst>
              <a:ext uri="{FF2B5EF4-FFF2-40B4-BE49-F238E27FC236}">
                <a16:creationId xmlns:a16="http://schemas.microsoft.com/office/drawing/2014/main" id="{40F7764D-1B38-2546-AF0F-15B40376DE35}"/>
              </a:ext>
            </a:extLst>
          </p:cNvPr>
          <p:cNvPicPr>
            <a:picLocks noGrp="1" noChangeAspect="1"/>
          </p:cNvPicPr>
          <p:nvPr>
            <p:ph idx="1"/>
          </p:nvPr>
        </p:nvPicPr>
        <p:blipFill>
          <a:blip r:embed="rId3"/>
          <a:stretch>
            <a:fillRect/>
          </a:stretch>
        </p:blipFill>
        <p:spPr>
          <a:xfrm>
            <a:off x="2476616" y="1825625"/>
            <a:ext cx="7238768" cy="4351338"/>
          </a:xfrm>
        </p:spPr>
      </p:pic>
    </p:spTree>
    <p:extLst>
      <p:ext uri="{BB962C8B-B14F-4D97-AF65-F5344CB8AC3E}">
        <p14:creationId xmlns:p14="http://schemas.microsoft.com/office/powerpoint/2010/main" val="3470041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9990-C4BB-AE46-815A-D5D919804843}"/>
              </a:ext>
            </a:extLst>
          </p:cNvPr>
          <p:cNvSpPr>
            <a:spLocks noGrp="1"/>
          </p:cNvSpPr>
          <p:nvPr>
            <p:ph type="title"/>
          </p:nvPr>
        </p:nvSpPr>
        <p:spPr/>
        <p:txBody>
          <a:bodyPr/>
          <a:lstStyle/>
          <a:p>
            <a:r>
              <a:rPr lang="en-US" dirty="0"/>
              <a:t>Lesson 7 - Review</a:t>
            </a:r>
          </a:p>
        </p:txBody>
      </p:sp>
      <p:sp>
        <p:nvSpPr>
          <p:cNvPr id="3" name="Content Placeholder 2">
            <a:extLst>
              <a:ext uri="{FF2B5EF4-FFF2-40B4-BE49-F238E27FC236}">
                <a16:creationId xmlns:a16="http://schemas.microsoft.com/office/drawing/2014/main" id="{ED0FD574-8330-BC4E-AE83-B37BECAA9EA0}"/>
              </a:ext>
            </a:extLst>
          </p:cNvPr>
          <p:cNvSpPr>
            <a:spLocks noGrp="1"/>
          </p:cNvSpPr>
          <p:nvPr>
            <p:ph idx="1"/>
          </p:nvPr>
        </p:nvSpPr>
        <p:spPr/>
        <p:txBody>
          <a:bodyPr/>
          <a:lstStyle/>
          <a:p>
            <a:r>
              <a:rPr lang="en-US" dirty="0"/>
              <a:t>Computer vision</a:t>
            </a:r>
          </a:p>
          <a:p>
            <a:r>
              <a:rPr lang="en-US" dirty="0"/>
              <a:t>Edge detection</a:t>
            </a:r>
          </a:p>
          <a:p>
            <a:r>
              <a:rPr lang="en-US" dirty="0"/>
              <a:t>Convolution</a:t>
            </a:r>
          </a:p>
          <a:p>
            <a:r>
              <a:rPr lang="en-US" dirty="0"/>
              <a:t>Filter/kernel</a:t>
            </a:r>
          </a:p>
          <a:p>
            <a:r>
              <a:rPr lang="en-US" dirty="0"/>
              <a:t>Feature map</a:t>
            </a:r>
          </a:p>
          <a:p>
            <a:r>
              <a:rPr lang="en-US" dirty="0"/>
              <a:t>Stride</a:t>
            </a:r>
          </a:p>
          <a:p>
            <a:r>
              <a:rPr lang="en-US" dirty="0"/>
              <a:t>Zero padding</a:t>
            </a:r>
          </a:p>
          <a:p>
            <a:r>
              <a:rPr lang="en-US" dirty="0"/>
              <a:t>Max pooling</a:t>
            </a:r>
          </a:p>
        </p:txBody>
      </p:sp>
    </p:spTree>
    <p:extLst>
      <p:ext uri="{BB962C8B-B14F-4D97-AF65-F5344CB8AC3E}">
        <p14:creationId xmlns:p14="http://schemas.microsoft.com/office/powerpoint/2010/main" val="41140828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3468-F79A-BB4D-9AE1-DF614F238B36}"/>
              </a:ext>
            </a:extLst>
          </p:cNvPr>
          <p:cNvSpPr>
            <a:spLocks noGrp="1"/>
          </p:cNvSpPr>
          <p:nvPr>
            <p:ph type="title"/>
          </p:nvPr>
        </p:nvSpPr>
        <p:spPr/>
        <p:txBody>
          <a:bodyPr/>
          <a:lstStyle/>
          <a:p>
            <a:r>
              <a:rPr lang="en-US" dirty="0"/>
              <a:t>Lesson 8 - </a:t>
            </a:r>
            <a:r>
              <a:rPr lang="en-US" dirty="0" err="1"/>
              <a:t>Fast.ai</a:t>
            </a:r>
            <a:endParaRPr lang="en-US" dirty="0"/>
          </a:p>
        </p:txBody>
      </p:sp>
      <p:sp>
        <p:nvSpPr>
          <p:cNvPr id="3" name="Content Placeholder 2">
            <a:extLst>
              <a:ext uri="{FF2B5EF4-FFF2-40B4-BE49-F238E27FC236}">
                <a16:creationId xmlns:a16="http://schemas.microsoft.com/office/drawing/2014/main" id="{0D21CDF9-D09A-A64A-BA1A-DD5BA309D15D}"/>
              </a:ext>
            </a:extLst>
          </p:cNvPr>
          <p:cNvSpPr>
            <a:spLocks noGrp="1"/>
          </p:cNvSpPr>
          <p:nvPr>
            <p:ph idx="1"/>
          </p:nvPr>
        </p:nvSpPr>
        <p:spPr/>
        <p:txBody>
          <a:bodyPr/>
          <a:lstStyle/>
          <a:p>
            <a:pPr marL="0" indent="0">
              <a:buNone/>
            </a:pPr>
            <a:r>
              <a:rPr lang="en-US" dirty="0"/>
              <a:t>“</a:t>
            </a:r>
            <a:r>
              <a:rPr lang="en-US" u="sng" dirty="0">
                <a:hlinkClick r:id="rId2"/>
              </a:rPr>
              <a:t>fast.ai</a:t>
            </a:r>
            <a:r>
              <a:rPr lang="en-US" dirty="0"/>
              <a:t> is a research lab dedicated to making deep learning more accessible, both through education, and developing software that simplifies access to current best practices.”</a:t>
            </a:r>
          </a:p>
          <a:p>
            <a:pPr marL="0" indent="0">
              <a:buNone/>
            </a:pPr>
            <a:endParaRPr lang="en-US" dirty="0"/>
          </a:p>
          <a:p>
            <a:pPr marL="0" indent="0">
              <a:buNone/>
            </a:pPr>
            <a:r>
              <a:rPr lang="en-US" dirty="0"/>
              <a:t>Library of the latest techniques</a:t>
            </a:r>
          </a:p>
          <a:p>
            <a:pPr marL="0" indent="0">
              <a:buNone/>
            </a:pPr>
            <a:r>
              <a:rPr lang="en-US" dirty="0"/>
              <a:t>Sits on top of </a:t>
            </a:r>
            <a:r>
              <a:rPr lang="en-US" dirty="0" err="1"/>
              <a:t>PyTorch</a:t>
            </a:r>
            <a:endParaRPr lang="en-US" dirty="0"/>
          </a:p>
        </p:txBody>
      </p:sp>
    </p:spTree>
    <p:extLst>
      <p:ext uri="{BB962C8B-B14F-4D97-AF65-F5344CB8AC3E}">
        <p14:creationId xmlns:p14="http://schemas.microsoft.com/office/powerpoint/2010/main" val="1270212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9850-17CE-424E-B151-EFCD31B0D16D}"/>
              </a:ext>
            </a:extLst>
          </p:cNvPr>
          <p:cNvSpPr>
            <a:spLocks noGrp="1"/>
          </p:cNvSpPr>
          <p:nvPr>
            <p:ph type="title"/>
          </p:nvPr>
        </p:nvSpPr>
        <p:spPr/>
        <p:txBody>
          <a:bodyPr/>
          <a:lstStyle/>
          <a:p>
            <a:r>
              <a:rPr lang="en-US" dirty="0"/>
              <a:t>Lesson 8 – ImageNet</a:t>
            </a:r>
          </a:p>
        </p:txBody>
      </p:sp>
      <p:pic>
        <p:nvPicPr>
          <p:cNvPr id="9" name="Content Placeholder 8">
            <a:extLst>
              <a:ext uri="{FF2B5EF4-FFF2-40B4-BE49-F238E27FC236}">
                <a16:creationId xmlns:a16="http://schemas.microsoft.com/office/drawing/2014/main" id="{66EA7DEE-1EA4-6F46-9B67-5ECBD24F1D28}"/>
              </a:ext>
            </a:extLst>
          </p:cNvPr>
          <p:cNvPicPr>
            <a:picLocks noGrp="1" noChangeAspect="1"/>
          </p:cNvPicPr>
          <p:nvPr>
            <p:ph idx="1"/>
          </p:nvPr>
        </p:nvPicPr>
        <p:blipFill>
          <a:blip r:embed="rId2"/>
          <a:stretch>
            <a:fillRect/>
          </a:stretch>
        </p:blipFill>
        <p:spPr>
          <a:xfrm>
            <a:off x="4340667" y="2372720"/>
            <a:ext cx="7747000" cy="3187700"/>
          </a:xfrm>
        </p:spPr>
      </p:pic>
      <p:sp>
        <p:nvSpPr>
          <p:cNvPr id="11" name="TextBox 10">
            <a:extLst>
              <a:ext uri="{FF2B5EF4-FFF2-40B4-BE49-F238E27FC236}">
                <a16:creationId xmlns:a16="http://schemas.microsoft.com/office/drawing/2014/main" id="{4D30B813-E8EC-9647-9B17-36DB6BD78302}"/>
              </a:ext>
            </a:extLst>
          </p:cNvPr>
          <p:cNvSpPr txBox="1"/>
          <p:nvPr/>
        </p:nvSpPr>
        <p:spPr>
          <a:xfrm>
            <a:off x="1284790" y="2476982"/>
            <a:ext cx="2339102" cy="1200329"/>
          </a:xfrm>
          <a:prstGeom prst="rect">
            <a:avLst/>
          </a:prstGeom>
          <a:noFill/>
        </p:spPr>
        <p:txBody>
          <a:bodyPr wrap="none" rtlCol="0">
            <a:spAutoFit/>
          </a:bodyPr>
          <a:lstStyle/>
          <a:p>
            <a:pPr marL="285750" indent="-285750">
              <a:buFont typeface="Arial" panose="020B0604020202020204" pitchFamily="34" charset="0"/>
              <a:buChar char="•"/>
            </a:pPr>
            <a:r>
              <a:rPr lang="en-US" dirty="0"/>
              <a:t>1,000 object classes</a:t>
            </a:r>
          </a:p>
          <a:p>
            <a:pPr marL="285750" indent="-285750">
              <a:buFont typeface="Arial" panose="020B0604020202020204" pitchFamily="34" charset="0"/>
              <a:buChar char="•"/>
            </a:pPr>
            <a:r>
              <a:rPr lang="en-US" dirty="0"/>
              <a:t>Data</a:t>
            </a:r>
          </a:p>
          <a:p>
            <a:pPr marL="742950" lvl="1" indent="-285750">
              <a:buFont typeface="Arial" panose="020B0604020202020204" pitchFamily="34" charset="0"/>
              <a:buChar char="•"/>
            </a:pPr>
            <a:r>
              <a:rPr lang="en-US" dirty="0"/>
              <a:t>1.2M training</a:t>
            </a:r>
          </a:p>
          <a:p>
            <a:pPr marL="742950" lvl="1" indent="-285750">
              <a:buFont typeface="Arial" panose="020B0604020202020204" pitchFamily="34" charset="0"/>
              <a:buChar char="•"/>
            </a:pPr>
            <a:r>
              <a:rPr lang="en-US" dirty="0"/>
              <a:t>100k  test</a:t>
            </a:r>
          </a:p>
        </p:txBody>
      </p:sp>
    </p:spTree>
    <p:extLst>
      <p:ext uri="{BB962C8B-B14F-4D97-AF65-F5344CB8AC3E}">
        <p14:creationId xmlns:p14="http://schemas.microsoft.com/office/powerpoint/2010/main" val="3401416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2C01-68C3-174A-B1F9-7FE987FEB6E0}"/>
              </a:ext>
            </a:extLst>
          </p:cNvPr>
          <p:cNvSpPr>
            <a:spLocks noGrp="1"/>
          </p:cNvSpPr>
          <p:nvPr>
            <p:ph type="title"/>
          </p:nvPr>
        </p:nvSpPr>
        <p:spPr/>
        <p:txBody>
          <a:bodyPr/>
          <a:lstStyle/>
          <a:p>
            <a:r>
              <a:rPr lang="en-US" dirty="0"/>
              <a:t>Lesson 1 – How is Machine Learning Different</a:t>
            </a:r>
          </a:p>
        </p:txBody>
      </p:sp>
      <p:pic>
        <p:nvPicPr>
          <p:cNvPr id="4" name="Content Placeholder 3">
            <a:extLst>
              <a:ext uri="{FF2B5EF4-FFF2-40B4-BE49-F238E27FC236}">
                <a16:creationId xmlns:a16="http://schemas.microsoft.com/office/drawing/2014/main" id="{D10E8B44-4F5A-9E4F-AAD1-A5AEB96270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9078" y="2386739"/>
            <a:ext cx="8536177" cy="3642102"/>
          </a:xfrm>
          <a:prstGeom prst="rect">
            <a:avLst/>
          </a:prstGeom>
        </p:spPr>
      </p:pic>
    </p:spTree>
    <p:extLst>
      <p:ext uri="{BB962C8B-B14F-4D97-AF65-F5344CB8AC3E}">
        <p14:creationId xmlns:p14="http://schemas.microsoft.com/office/powerpoint/2010/main" val="22396320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138994524"/>
              </p:ext>
            </p:extLst>
          </p:nvPr>
        </p:nvGraphicFramePr>
        <p:xfrm>
          <a:off x="10723121" y="873611"/>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49294264"/>
              </p:ext>
            </p:extLst>
          </p:nvPr>
        </p:nvGraphicFramePr>
        <p:xfrm>
          <a:off x="9721022" y="809819"/>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925974" y="182880"/>
            <a:ext cx="11371101" cy="1325563"/>
          </a:xfrm>
        </p:spPr>
        <p:txBody>
          <a:bodyPr anchor="t"/>
          <a:lstStyle/>
          <a:p>
            <a:r>
              <a:rPr lang="en-US" dirty="0"/>
              <a:t>Lesson 8 – Transfer Learning</a:t>
            </a:r>
          </a:p>
        </p:txBody>
      </p:sp>
      <p:cxnSp>
        <p:nvCxnSpPr>
          <p:cNvPr id="7" name="Straight Arrow Connector 6"/>
          <p:cNvCxnSpPr/>
          <p:nvPr/>
        </p:nvCxnSpPr>
        <p:spPr>
          <a:xfrm>
            <a:off x="1802785" y="174787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Cube 7"/>
          <p:cNvSpPr/>
          <p:nvPr/>
        </p:nvSpPr>
        <p:spPr>
          <a:xfrm>
            <a:off x="2497156" y="1147931"/>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859916" y="1741139"/>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10026" y="174787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60136" y="174196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088202" y="174536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767306" y="87361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767306" y="124698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767306" y="235565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1" name="TextBox 10"/>
              <p:cNvSpPr txBox="1"/>
              <p:nvPr/>
            </p:nvSpPr>
            <p:spPr>
              <a:xfrm flipH="1">
                <a:off x="9760628" y="1843781"/>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flipH="1">
                <a:off x="9760628" y="1843781"/>
                <a:ext cx="287676" cy="276999"/>
              </a:xfrm>
              <a:prstGeom prst="rect">
                <a:avLst/>
              </a:prstGeom>
              <a:blipFill>
                <a:blip r:embed="rId2"/>
                <a:stretch>
                  <a:fillRect b="-4348"/>
                </a:stretch>
              </a:blipFill>
            </p:spPr>
            <p:txBody>
              <a:bodyPr/>
              <a:lstStyle/>
              <a:p>
                <a:r>
                  <a:rPr lang="en-US">
                    <a:noFill/>
                  </a:rPr>
                  <a:t> </a:t>
                </a:r>
              </a:p>
            </p:txBody>
          </p:sp>
        </mc:Fallback>
      </mc:AlternateContent>
      <p:sp>
        <p:nvSpPr>
          <p:cNvPr id="29" name="Oval 28"/>
          <p:cNvSpPr/>
          <p:nvPr/>
        </p:nvSpPr>
        <p:spPr>
          <a:xfrm>
            <a:off x="10769405" y="9253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69405" y="129870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69405" y="213305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2" name="TextBox 31"/>
              <p:cNvSpPr txBox="1"/>
              <p:nvPr/>
            </p:nvSpPr>
            <p:spPr>
              <a:xfrm flipH="1">
                <a:off x="10762727" y="1759687"/>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flipH="1">
                <a:off x="10762727" y="1759687"/>
                <a:ext cx="287676" cy="276999"/>
              </a:xfrm>
              <a:prstGeom prst="rect">
                <a:avLst/>
              </a:prstGeom>
              <a:blipFill>
                <a:blip r:embed="rId3"/>
                <a:stretch>
                  <a:fillRect b="-4545"/>
                </a:stretch>
              </a:blipFill>
            </p:spPr>
            <p:txBody>
              <a:bodyPr/>
              <a:lstStyle/>
              <a:p>
                <a:r>
                  <a:rPr lang="en-US">
                    <a:noFill/>
                  </a:rPr>
                  <a:t> </a:t>
                </a:r>
              </a:p>
            </p:txBody>
          </p:sp>
        </mc:Fallback>
      </mc:AlternateContent>
      <p:cxnSp>
        <p:nvCxnSpPr>
          <p:cNvPr id="34" name="Straight Arrow Connector 33"/>
          <p:cNvCxnSpPr/>
          <p:nvPr/>
        </p:nvCxnSpPr>
        <p:spPr>
          <a:xfrm>
            <a:off x="10142644" y="174119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159111" y="1734520"/>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p:cNvSpPr txBox="1"/>
              <p:nvPr/>
            </p:nvSpPr>
            <p:spPr>
              <a:xfrm>
                <a:off x="11694565" y="1708246"/>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p:sp>
            <p:nvSpPr>
              <p:cNvPr id="36" name="TextBox 35"/>
              <p:cNvSpPr txBox="1">
                <a:spLocks noRot="1" noChangeAspect="1" noMove="1" noResize="1" noEditPoints="1" noAdjustHandles="1" noChangeArrowheads="1" noChangeShapeType="1" noTextEdit="1"/>
              </p:cNvSpPr>
              <p:nvPr/>
            </p:nvSpPr>
            <p:spPr>
              <a:xfrm>
                <a:off x="11694565" y="1708246"/>
                <a:ext cx="472950" cy="523220"/>
              </a:xfrm>
              <a:prstGeom prst="rect">
                <a:avLst/>
              </a:prstGeom>
              <a:blipFill>
                <a:blip r:embed="rId4"/>
                <a:stretch>
                  <a:fillRect t="-4762" b="-9524"/>
                </a:stretch>
              </a:blipFill>
            </p:spPr>
            <p:txBody>
              <a:bodyPr/>
              <a:lstStyle/>
              <a:p>
                <a:r>
                  <a:rPr lang="en-US">
                    <a:noFill/>
                  </a:rPr>
                  <a:t> </a:t>
                </a:r>
              </a:p>
            </p:txBody>
          </p:sp>
        </mc:Fallback>
      </mc:AlternateContent>
      <p:sp>
        <p:nvSpPr>
          <p:cNvPr id="37" name="Cube 36"/>
          <p:cNvSpPr/>
          <p:nvPr/>
        </p:nvSpPr>
        <p:spPr>
          <a:xfrm>
            <a:off x="4456921" y="1243160"/>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6207031" y="1243160"/>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p:cNvSpPr/>
          <p:nvPr/>
        </p:nvSpPr>
        <p:spPr>
          <a:xfrm>
            <a:off x="7957141" y="1243271"/>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88939" y="1136440"/>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49" name="TextBox 48"/>
          <p:cNvSpPr txBox="1"/>
          <p:nvPr/>
        </p:nvSpPr>
        <p:spPr>
          <a:xfrm>
            <a:off x="7308329" y="1136440"/>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9" name="Rectangle 8">
            <a:extLst>
              <a:ext uri="{FF2B5EF4-FFF2-40B4-BE49-F238E27FC236}">
                <a16:creationId xmlns:a16="http://schemas.microsoft.com/office/drawing/2014/main" id="{17A6C0DF-CD40-4537-B5D2-2B53B7F58032}"/>
              </a:ext>
            </a:extLst>
          </p:cNvPr>
          <p:cNvSpPr/>
          <p:nvPr/>
        </p:nvSpPr>
        <p:spPr>
          <a:xfrm>
            <a:off x="8039379" y="2316315"/>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CD43AF5-EEF0-9347-A4AE-D0D542DF0920}"/>
              </a:ext>
            </a:extLst>
          </p:cNvPr>
          <p:cNvGrpSpPr/>
          <p:nvPr/>
        </p:nvGrpSpPr>
        <p:grpSpPr>
          <a:xfrm>
            <a:off x="2366036" y="2588974"/>
            <a:ext cx="6505623" cy="940512"/>
            <a:chOff x="2366036" y="4741894"/>
            <a:chExt cx="6505623" cy="940512"/>
          </a:xfrm>
        </p:grpSpPr>
        <p:sp>
          <p:nvSpPr>
            <p:cNvPr id="18" name="TextBox 17">
              <a:extLst>
                <a:ext uri="{FF2B5EF4-FFF2-40B4-BE49-F238E27FC236}">
                  <a16:creationId xmlns:a16="http://schemas.microsoft.com/office/drawing/2014/main" id="{73BCDD8D-E86C-F24D-96A6-745BDD5B3700}"/>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54" name="Left Brace 53">
              <a:extLst>
                <a:ext uri="{FF2B5EF4-FFF2-40B4-BE49-F238E27FC236}">
                  <a16:creationId xmlns:a16="http://schemas.microsoft.com/office/drawing/2014/main" id="{6C53B5E8-6620-8348-9216-058B8900FB17}"/>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126B59E-9C44-7A4A-BD6A-4F434B6183A8}"/>
              </a:ext>
            </a:extLst>
          </p:cNvPr>
          <p:cNvGrpSpPr/>
          <p:nvPr/>
        </p:nvGrpSpPr>
        <p:grpSpPr>
          <a:xfrm>
            <a:off x="9150313" y="2568713"/>
            <a:ext cx="2553330" cy="957024"/>
            <a:chOff x="9150313" y="4721633"/>
            <a:chExt cx="2553330" cy="957024"/>
          </a:xfrm>
        </p:grpSpPr>
        <p:sp>
          <p:nvSpPr>
            <p:cNvPr id="20" name="TextBox 19">
              <a:extLst>
                <a:ext uri="{FF2B5EF4-FFF2-40B4-BE49-F238E27FC236}">
                  <a16:creationId xmlns:a16="http://schemas.microsoft.com/office/drawing/2014/main" id="{2746ED52-2138-1F44-97F4-344E2CF623AE}"/>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55" name="Left Brace 54">
              <a:extLst>
                <a:ext uri="{FF2B5EF4-FFF2-40B4-BE49-F238E27FC236}">
                  <a16:creationId xmlns:a16="http://schemas.microsoft.com/office/drawing/2014/main" id="{6ADE6800-897C-E04F-9D50-34FF442F8F2D}"/>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51" name="Picture 50">
            <a:extLst>
              <a:ext uri="{FF2B5EF4-FFF2-40B4-BE49-F238E27FC236}">
                <a16:creationId xmlns:a16="http://schemas.microsoft.com/office/drawing/2014/main" id="{CE34CF11-8472-FF45-9ED0-19AA388CA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3" y="1437431"/>
            <a:ext cx="1686121" cy="633086"/>
          </a:xfrm>
          <a:prstGeom prst="rect">
            <a:avLst/>
          </a:prstGeom>
        </p:spPr>
      </p:pic>
      <p:sp>
        <p:nvSpPr>
          <p:cNvPr id="53" name="TextBox 52">
            <a:extLst>
              <a:ext uri="{FF2B5EF4-FFF2-40B4-BE49-F238E27FC236}">
                <a16:creationId xmlns:a16="http://schemas.microsoft.com/office/drawing/2014/main" id="{DA6BB9B5-5953-CE4C-A212-A72DCCC31E6E}"/>
              </a:ext>
            </a:extLst>
          </p:cNvPr>
          <p:cNvSpPr txBox="1"/>
          <p:nvPr/>
        </p:nvSpPr>
        <p:spPr>
          <a:xfrm>
            <a:off x="1940239" y="1149589"/>
            <a:ext cx="7841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Conv1</a:t>
            </a:r>
          </a:p>
        </p:txBody>
      </p:sp>
      <p:sp>
        <p:nvSpPr>
          <p:cNvPr id="56" name="TextBox 55">
            <a:extLst>
              <a:ext uri="{FF2B5EF4-FFF2-40B4-BE49-F238E27FC236}">
                <a16:creationId xmlns:a16="http://schemas.microsoft.com/office/drawing/2014/main" id="{6303E05D-99E3-474B-A229-159936E1AAAD}"/>
              </a:ext>
            </a:extLst>
          </p:cNvPr>
          <p:cNvSpPr txBox="1"/>
          <p:nvPr/>
        </p:nvSpPr>
        <p:spPr>
          <a:xfrm>
            <a:off x="5637058" y="1138522"/>
            <a:ext cx="7841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Conv2</a:t>
            </a:r>
          </a:p>
        </p:txBody>
      </p:sp>
      <p:graphicFrame>
        <p:nvGraphicFramePr>
          <p:cNvPr id="57" name="Table 56">
            <a:extLst>
              <a:ext uri="{FF2B5EF4-FFF2-40B4-BE49-F238E27FC236}">
                <a16:creationId xmlns:a16="http://schemas.microsoft.com/office/drawing/2014/main" id="{C28E2F7B-EE84-EE41-9E2D-8A4CA19AD1BE}"/>
              </a:ext>
            </a:extLst>
          </p:cNvPr>
          <p:cNvGraphicFramePr>
            <a:graphicFrameLocks noGrp="1"/>
          </p:cNvGraphicFramePr>
          <p:nvPr>
            <p:extLst>
              <p:ext uri="{D42A27DB-BD31-4B8C-83A1-F6EECF244321}">
                <p14:modId xmlns:p14="http://schemas.microsoft.com/office/powerpoint/2010/main" val="2429071353"/>
              </p:ext>
            </p:extLst>
          </p:nvPr>
        </p:nvGraphicFramePr>
        <p:xfrm>
          <a:off x="10725047" y="4044926"/>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58" name="Table 57">
            <a:extLst>
              <a:ext uri="{FF2B5EF4-FFF2-40B4-BE49-F238E27FC236}">
                <a16:creationId xmlns:a16="http://schemas.microsoft.com/office/drawing/2014/main" id="{712EDEAA-039B-F54E-BD79-11F66089D1D9}"/>
              </a:ext>
            </a:extLst>
          </p:cNvPr>
          <p:cNvGraphicFramePr>
            <a:graphicFrameLocks noGrp="1"/>
          </p:cNvGraphicFramePr>
          <p:nvPr>
            <p:extLst>
              <p:ext uri="{D42A27DB-BD31-4B8C-83A1-F6EECF244321}">
                <p14:modId xmlns:p14="http://schemas.microsoft.com/office/powerpoint/2010/main" val="629407384"/>
              </p:ext>
            </p:extLst>
          </p:nvPr>
        </p:nvGraphicFramePr>
        <p:xfrm>
          <a:off x="9722948" y="3981134"/>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59" name="Straight Arrow Connector 58">
            <a:extLst>
              <a:ext uri="{FF2B5EF4-FFF2-40B4-BE49-F238E27FC236}">
                <a16:creationId xmlns:a16="http://schemas.microsoft.com/office/drawing/2014/main" id="{256ED705-12BE-F844-92EA-1572A0E4100F}"/>
              </a:ext>
            </a:extLst>
          </p:cNvPr>
          <p:cNvCxnSpPr/>
          <p:nvPr/>
        </p:nvCxnSpPr>
        <p:spPr>
          <a:xfrm>
            <a:off x="1804711" y="491918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Cube 59">
            <a:extLst>
              <a:ext uri="{FF2B5EF4-FFF2-40B4-BE49-F238E27FC236}">
                <a16:creationId xmlns:a16="http://schemas.microsoft.com/office/drawing/2014/main" id="{2CBA4672-5641-804A-BF3B-D217995AF5A5}"/>
              </a:ext>
            </a:extLst>
          </p:cNvPr>
          <p:cNvSpPr/>
          <p:nvPr/>
        </p:nvSpPr>
        <p:spPr>
          <a:xfrm>
            <a:off x="2499082" y="4319246"/>
            <a:ext cx="1310285" cy="1265895"/>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C2A3E613-5383-AD46-B1E1-BF10BA283717}"/>
              </a:ext>
            </a:extLst>
          </p:cNvPr>
          <p:cNvCxnSpPr/>
          <p:nvPr/>
        </p:nvCxnSpPr>
        <p:spPr>
          <a:xfrm>
            <a:off x="3861842" y="4912454"/>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1D00D78-6149-3D46-B205-EF1155901DD7}"/>
              </a:ext>
            </a:extLst>
          </p:cNvPr>
          <p:cNvCxnSpPr/>
          <p:nvPr/>
        </p:nvCxnSpPr>
        <p:spPr>
          <a:xfrm>
            <a:off x="5611952" y="491918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6C4B7A-972C-8448-8F9A-0C82E24D338B}"/>
              </a:ext>
            </a:extLst>
          </p:cNvPr>
          <p:cNvCxnSpPr/>
          <p:nvPr/>
        </p:nvCxnSpPr>
        <p:spPr>
          <a:xfrm>
            <a:off x="7362062" y="491327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94FD233-EFFD-A845-A875-1AE19A150BDD}"/>
              </a:ext>
            </a:extLst>
          </p:cNvPr>
          <p:cNvCxnSpPr/>
          <p:nvPr/>
        </p:nvCxnSpPr>
        <p:spPr>
          <a:xfrm>
            <a:off x="9090128" y="491668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813CFDFA-CA56-E243-9BAB-31D1BDBD21A9}"/>
              </a:ext>
            </a:extLst>
          </p:cNvPr>
          <p:cNvSpPr/>
          <p:nvPr/>
        </p:nvSpPr>
        <p:spPr>
          <a:xfrm>
            <a:off x="9769232" y="404492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52B44B9-73E8-8A45-A786-ED3B7A878946}"/>
              </a:ext>
            </a:extLst>
          </p:cNvPr>
          <p:cNvSpPr/>
          <p:nvPr/>
        </p:nvSpPr>
        <p:spPr>
          <a:xfrm>
            <a:off x="9769232" y="4418295"/>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3FAA227-611B-5D45-8E0D-FC6F46316DD2}"/>
              </a:ext>
            </a:extLst>
          </p:cNvPr>
          <p:cNvSpPr/>
          <p:nvPr/>
        </p:nvSpPr>
        <p:spPr>
          <a:xfrm>
            <a:off x="9769232" y="5526965"/>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8E350FDC-F9AD-834F-A138-281AB786AB44}"/>
                  </a:ext>
                </a:extLst>
              </p:cNvPr>
              <p:cNvSpPr txBox="1"/>
              <p:nvPr/>
            </p:nvSpPr>
            <p:spPr>
              <a:xfrm flipH="1">
                <a:off x="9762554" y="5015096"/>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p:sp>
            <p:nvSpPr>
              <p:cNvPr id="68" name="TextBox 67">
                <a:extLst>
                  <a:ext uri="{FF2B5EF4-FFF2-40B4-BE49-F238E27FC236}">
                    <a16:creationId xmlns:a16="http://schemas.microsoft.com/office/drawing/2014/main" id="{8E350FDC-F9AD-834F-A138-281AB786AB44}"/>
                  </a:ext>
                </a:extLst>
              </p:cNvPr>
              <p:cNvSpPr txBox="1">
                <a:spLocks noRot="1" noChangeAspect="1" noMove="1" noResize="1" noEditPoints="1" noAdjustHandles="1" noChangeArrowheads="1" noChangeShapeType="1" noTextEdit="1"/>
              </p:cNvSpPr>
              <p:nvPr/>
            </p:nvSpPr>
            <p:spPr>
              <a:xfrm flipH="1">
                <a:off x="9762554" y="5015096"/>
                <a:ext cx="287676" cy="276999"/>
              </a:xfrm>
              <a:prstGeom prst="rect">
                <a:avLst/>
              </a:prstGeom>
              <a:blipFill>
                <a:blip r:embed="rId6"/>
                <a:stretch>
                  <a:fillRect/>
                </a:stretch>
              </a:blipFill>
            </p:spPr>
            <p:txBody>
              <a:bodyPr/>
              <a:lstStyle/>
              <a:p>
                <a:r>
                  <a:rPr lang="en-US">
                    <a:noFill/>
                  </a:rPr>
                  <a:t> </a:t>
                </a:r>
              </a:p>
            </p:txBody>
          </p:sp>
        </mc:Fallback>
      </mc:AlternateContent>
      <p:sp>
        <p:nvSpPr>
          <p:cNvPr id="69" name="Oval 68">
            <a:extLst>
              <a:ext uri="{FF2B5EF4-FFF2-40B4-BE49-F238E27FC236}">
                <a16:creationId xmlns:a16="http://schemas.microsoft.com/office/drawing/2014/main" id="{C80A50FF-6FBA-FA42-894B-6CAE144D2666}"/>
              </a:ext>
            </a:extLst>
          </p:cNvPr>
          <p:cNvSpPr/>
          <p:nvPr/>
        </p:nvSpPr>
        <p:spPr>
          <a:xfrm>
            <a:off x="10771331" y="409665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F3066C1-6BB6-744D-93E5-9CE2CF231862}"/>
              </a:ext>
            </a:extLst>
          </p:cNvPr>
          <p:cNvSpPr/>
          <p:nvPr/>
        </p:nvSpPr>
        <p:spPr>
          <a:xfrm>
            <a:off x="10771331" y="447002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1D183A3-9874-4743-9541-7E3915F3F723}"/>
              </a:ext>
            </a:extLst>
          </p:cNvPr>
          <p:cNvSpPr/>
          <p:nvPr/>
        </p:nvSpPr>
        <p:spPr>
          <a:xfrm>
            <a:off x="10771331" y="530437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8F0017CD-C23B-5043-9A6B-E1D7FC917BA7}"/>
                  </a:ext>
                </a:extLst>
              </p:cNvPr>
              <p:cNvSpPr txBox="1"/>
              <p:nvPr/>
            </p:nvSpPr>
            <p:spPr>
              <a:xfrm flipH="1">
                <a:off x="10764653" y="4931002"/>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p:sp>
            <p:nvSpPr>
              <p:cNvPr id="72" name="TextBox 71">
                <a:extLst>
                  <a:ext uri="{FF2B5EF4-FFF2-40B4-BE49-F238E27FC236}">
                    <a16:creationId xmlns:a16="http://schemas.microsoft.com/office/drawing/2014/main" id="{8F0017CD-C23B-5043-9A6B-E1D7FC917BA7}"/>
                  </a:ext>
                </a:extLst>
              </p:cNvPr>
              <p:cNvSpPr txBox="1">
                <a:spLocks noRot="1" noChangeAspect="1" noMove="1" noResize="1" noEditPoints="1" noAdjustHandles="1" noChangeArrowheads="1" noChangeShapeType="1" noTextEdit="1"/>
              </p:cNvSpPr>
              <p:nvPr/>
            </p:nvSpPr>
            <p:spPr>
              <a:xfrm flipH="1">
                <a:off x="10764653" y="4931002"/>
                <a:ext cx="287676" cy="276999"/>
              </a:xfrm>
              <a:prstGeom prst="rect">
                <a:avLst/>
              </a:prstGeom>
              <a:blipFill>
                <a:blip r:embed="rId7"/>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1EE3B769-98F3-5142-A730-D234992C6B2A}"/>
              </a:ext>
            </a:extLst>
          </p:cNvPr>
          <p:cNvCxnSpPr/>
          <p:nvPr/>
        </p:nvCxnSpPr>
        <p:spPr>
          <a:xfrm>
            <a:off x="10144570" y="4912510"/>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D0D4B99-9EF8-3E4E-9C71-429672C7AF1E}"/>
              </a:ext>
            </a:extLst>
          </p:cNvPr>
          <p:cNvCxnSpPr/>
          <p:nvPr/>
        </p:nvCxnSpPr>
        <p:spPr>
          <a:xfrm>
            <a:off x="11161037" y="490583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5" name="Cube 74">
            <a:extLst>
              <a:ext uri="{FF2B5EF4-FFF2-40B4-BE49-F238E27FC236}">
                <a16:creationId xmlns:a16="http://schemas.microsoft.com/office/drawing/2014/main" id="{4FE5D21B-B668-3646-A8B9-451F10C9DF2E}"/>
              </a:ext>
            </a:extLst>
          </p:cNvPr>
          <p:cNvSpPr/>
          <p:nvPr/>
        </p:nvSpPr>
        <p:spPr>
          <a:xfrm>
            <a:off x="4458847" y="4414475"/>
            <a:ext cx="1100630" cy="1075436"/>
          </a:xfrm>
          <a:prstGeom prst="cube">
            <a:avLst>
              <a:gd name="adj" fmla="val 4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ube 75">
            <a:extLst>
              <a:ext uri="{FF2B5EF4-FFF2-40B4-BE49-F238E27FC236}">
                <a16:creationId xmlns:a16="http://schemas.microsoft.com/office/drawing/2014/main" id="{543C69EE-304F-8946-B629-7CAB350EEBA9}"/>
              </a:ext>
            </a:extLst>
          </p:cNvPr>
          <p:cNvSpPr/>
          <p:nvPr/>
        </p:nvSpPr>
        <p:spPr>
          <a:xfrm>
            <a:off x="6208957" y="4414475"/>
            <a:ext cx="1100630" cy="1075436"/>
          </a:xfrm>
          <a:prstGeom prst="cube">
            <a:avLst>
              <a:gd name="adj" fmla="val 5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ube 76">
            <a:extLst>
              <a:ext uri="{FF2B5EF4-FFF2-40B4-BE49-F238E27FC236}">
                <a16:creationId xmlns:a16="http://schemas.microsoft.com/office/drawing/2014/main" id="{DD224D30-D82D-C740-9F13-B3A28BD3C857}"/>
              </a:ext>
            </a:extLst>
          </p:cNvPr>
          <p:cNvSpPr/>
          <p:nvPr/>
        </p:nvSpPr>
        <p:spPr>
          <a:xfrm>
            <a:off x="7959067" y="4414586"/>
            <a:ext cx="1078583" cy="1075215"/>
          </a:xfrm>
          <a:prstGeom prst="cube">
            <a:avLst>
              <a:gd name="adj" fmla="val 6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23A52B42-90DA-F447-909F-D134E7EFCE8E}"/>
              </a:ext>
            </a:extLst>
          </p:cNvPr>
          <p:cNvSpPr txBox="1"/>
          <p:nvPr/>
        </p:nvSpPr>
        <p:spPr>
          <a:xfrm>
            <a:off x="3790865" y="4307755"/>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79" name="TextBox 78">
            <a:extLst>
              <a:ext uri="{FF2B5EF4-FFF2-40B4-BE49-F238E27FC236}">
                <a16:creationId xmlns:a16="http://schemas.microsoft.com/office/drawing/2014/main" id="{BE3C200A-3F4D-C34C-AC4B-5FC4297691B7}"/>
              </a:ext>
            </a:extLst>
          </p:cNvPr>
          <p:cNvSpPr txBox="1"/>
          <p:nvPr/>
        </p:nvSpPr>
        <p:spPr>
          <a:xfrm>
            <a:off x="7310255" y="4307755"/>
            <a:ext cx="103746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p:sp>
        <p:nvSpPr>
          <p:cNvPr id="80" name="Rectangle 79">
            <a:extLst>
              <a:ext uri="{FF2B5EF4-FFF2-40B4-BE49-F238E27FC236}">
                <a16:creationId xmlns:a16="http://schemas.microsoft.com/office/drawing/2014/main" id="{AF768CD5-93F3-4B4D-9C8B-00438AA84BD3}"/>
              </a:ext>
            </a:extLst>
          </p:cNvPr>
          <p:cNvSpPr/>
          <p:nvPr/>
        </p:nvSpPr>
        <p:spPr>
          <a:xfrm>
            <a:off x="8041305" y="5707555"/>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BC02C9A3-6C4C-634B-8FE1-D742BD3657CC}"/>
              </a:ext>
            </a:extLst>
          </p:cNvPr>
          <p:cNvGrpSpPr/>
          <p:nvPr/>
        </p:nvGrpSpPr>
        <p:grpSpPr>
          <a:xfrm>
            <a:off x="2367962" y="5737141"/>
            <a:ext cx="6505623" cy="940512"/>
            <a:chOff x="2366036" y="4741894"/>
            <a:chExt cx="6505623" cy="940512"/>
          </a:xfrm>
        </p:grpSpPr>
        <p:sp>
          <p:nvSpPr>
            <p:cNvPr id="82" name="TextBox 81">
              <a:extLst>
                <a:ext uri="{FF2B5EF4-FFF2-40B4-BE49-F238E27FC236}">
                  <a16:creationId xmlns:a16="http://schemas.microsoft.com/office/drawing/2014/main" id="{F42F4BEC-A423-2E4D-8155-6BFF29C9C37C}"/>
                </a:ext>
              </a:extLst>
            </p:cNvPr>
            <p:cNvSpPr txBox="1"/>
            <p:nvPr/>
          </p:nvSpPr>
          <p:spPr>
            <a:xfrm>
              <a:off x="4826402" y="5313074"/>
              <a:ext cx="1764714" cy="369332"/>
            </a:xfrm>
            <a:prstGeom prst="rect">
              <a:avLst/>
            </a:prstGeom>
            <a:noFill/>
          </p:spPr>
          <p:txBody>
            <a:bodyPr wrap="none" rtlCol="0">
              <a:spAutoFit/>
            </a:bodyPr>
            <a:lstStyle/>
            <a:p>
              <a:r>
                <a:rPr lang="en-US" dirty="0"/>
                <a:t>Feature Learning</a:t>
              </a:r>
            </a:p>
          </p:txBody>
        </p:sp>
        <p:sp>
          <p:nvSpPr>
            <p:cNvPr id="83" name="Left Brace 82">
              <a:extLst>
                <a:ext uri="{FF2B5EF4-FFF2-40B4-BE49-F238E27FC236}">
                  <a16:creationId xmlns:a16="http://schemas.microsoft.com/office/drawing/2014/main" id="{3065A454-6022-A844-8F2A-62556C6D9D15}"/>
                </a:ext>
              </a:extLst>
            </p:cNvPr>
            <p:cNvSpPr/>
            <p:nvPr/>
          </p:nvSpPr>
          <p:spPr>
            <a:xfrm rot="16200000">
              <a:off x="5448736" y="1659194"/>
              <a:ext cx="340223" cy="6505623"/>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4572AB61-01F9-8741-8BC1-916685B91BD6}"/>
              </a:ext>
            </a:extLst>
          </p:cNvPr>
          <p:cNvGrpSpPr/>
          <p:nvPr/>
        </p:nvGrpSpPr>
        <p:grpSpPr>
          <a:xfrm>
            <a:off x="9152239" y="5716880"/>
            <a:ext cx="2553330" cy="957024"/>
            <a:chOff x="9150313" y="4721633"/>
            <a:chExt cx="2553330" cy="957024"/>
          </a:xfrm>
        </p:grpSpPr>
        <p:sp>
          <p:nvSpPr>
            <p:cNvPr id="85" name="TextBox 84">
              <a:extLst>
                <a:ext uri="{FF2B5EF4-FFF2-40B4-BE49-F238E27FC236}">
                  <a16:creationId xmlns:a16="http://schemas.microsoft.com/office/drawing/2014/main" id="{55CE2EC1-16BE-0445-8DFB-E237FFDBD4A8}"/>
                </a:ext>
              </a:extLst>
            </p:cNvPr>
            <p:cNvSpPr txBox="1"/>
            <p:nvPr/>
          </p:nvSpPr>
          <p:spPr>
            <a:xfrm>
              <a:off x="9712248" y="5309325"/>
              <a:ext cx="1405321" cy="369332"/>
            </a:xfrm>
            <a:prstGeom prst="rect">
              <a:avLst/>
            </a:prstGeom>
            <a:noFill/>
          </p:spPr>
          <p:txBody>
            <a:bodyPr wrap="none" rtlCol="0">
              <a:spAutoFit/>
            </a:bodyPr>
            <a:lstStyle/>
            <a:p>
              <a:r>
                <a:rPr lang="en-US" dirty="0"/>
                <a:t>Classification</a:t>
              </a:r>
            </a:p>
          </p:txBody>
        </p:sp>
        <p:sp>
          <p:nvSpPr>
            <p:cNvPr id="86" name="Left Brace 85">
              <a:extLst>
                <a:ext uri="{FF2B5EF4-FFF2-40B4-BE49-F238E27FC236}">
                  <a16:creationId xmlns:a16="http://schemas.microsoft.com/office/drawing/2014/main" id="{151F7FBF-C6AC-9A4B-BDA6-4EF777B26F7A}"/>
                </a:ext>
              </a:extLst>
            </p:cNvPr>
            <p:cNvSpPr/>
            <p:nvPr/>
          </p:nvSpPr>
          <p:spPr>
            <a:xfrm rot="16200000">
              <a:off x="10256866" y="3615080"/>
              <a:ext cx="340223" cy="2553330"/>
            </a:xfrm>
            <a:prstGeom prst="leftBrace">
              <a:avLst>
                <a:gd name="adj1" fmla="val 3001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TextBox 87">
            <a:extLst>
              <a:ext uri="{FF2B5EF4-FFF2-40B4-BE49-F238E27FC236}">
                <a16:creationId xmlns:a16="http://schemas.microsoft.com/office/drawing/2014/main" id="{E51111E4-8ACC-B24E-8994-F8C340271174}"/>
              </a:ext>
            </a:extLst>
          </p:cNvPr>
          <p:cNvSpPr txBox="1"/>
          <p:nvPr/>
        </p:nvSpPr>
        <p:spPr>
          <a:xfrm>
            <a:off x="1942165" y="4320904"/>
            <a:ext cx="7841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Conv1</a:t>
            </a:r>
          </a:p>
        </p:txBody>
      </p:sp>
      <p:sp>
        <p:nvSpPr>
          <p:cNvPr id="89" name="TextBox 88">
            <a:extLst>
              <a:ext uri="{FF2B5EF4-FFF2-40B4-BE49-F238E27FC236}">
                <a16:creationId xmlns:a16="http://schemas.microsoft.com/office/drawing/2014/main" id="{0E58F5D6-1E5E-5548-9A9B-6CFB90778F9C}"/>
              </a:ext>
            </a:extLst>
          </p:cNvPr>
          <p:cNvSpPr txBox="1"/>
          <p:nvPr/>
        </p:nvSpPr>
        <p:spPr>
          <a:xfrm>
            <a:off x="5638984" y="4309837"/>
            <a:ext cx="7841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Conv2</a:t>
            </a:r>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35C117D8-7189-2947-8D1B-B3DF9F933DA2}"/>
                  </a:ext>
                </a:extLst>
              </p:cNvPr>
              <p:cNvSpPr txBox="1"/>
              <p:nvPr/>
            </p:nvSpPr>
            <p:spPr>
              <a:xfrm>
                <a:off x="11733780" y="4642896"/>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p:sp>
            <p:nvSpPr>
              <p:cNvPr id="90" name="TextBox 89">
                <a:extLst>
                  <a:ext uri="{FF2B5EF4-FFF2-40B4-BE49-F238E27FC236}">
                    <a16:creationId xmlns:a16="http://schemas.microsoft.com/office/drawing/2014/main" id="{35C117D8-7189-2947-8D1B-B3DF9F933DA2}"/>
                  </a:ext>
                </a:extLst>
              </p:cNvPr>
              <p:cNvSpPr txBox="1">
                <a:spLocks noRot="1" noChangeAspect="1" noMove="1" noResize="1" noEditPoints="1" noAdjustHandles="1" noChangeArrowheads="1" noChangeShapeType="1" noTextEdit="1"/>
              </p:cNvSpPr>
              <p:nvPr/>
            </p:nvSpPr>
            <p:spPr>
              <a:xfrm>
                <a:off x="11733780" y="4642896"/>
                <a:ext cx="472950" cy="523220"/>
              </a:xfrm>
              <a:prstGeom prst="rect">
                <a:avLst/>
              </a:prstGeom>
              <a:blipFill>
                <a:blip r:embed="rId8"/>
                <a:stretch>
                  <a:fillRect t="-7143" b="-7143"/>
                </a:stretch>
              </a:blipFill>
            </p:spPr>
            <p:txBody>
              <a:bodyPr/>
              <a:lstStyle/>
              <a:p>
                <a:r>
                  <a:rPr lang="en-US">
                    <a:noFill/>
                  </a:rPr>
                  <a:t> </a:t>
                </a:r>
              </a:p>
            </p:txBody>
          </p:sp>
        </mc:Fallback>
      </mc:AlternateContent>
      <p:pic>
        <p:nvPicPr>
          <p:cNvPr id="91" name="Picture 90">
            <a:extLst>
              <a:ext uri="{FF2B5EF4-FFF2-40B4-BE49-F238E27FC236}">
                <a16:creationId xmlns:a16="http://schemas.microsoft.com/office/drawing/2014/main" id="{7DD1042E-B88F-F948-9249-BB9FFD82354F}"/>
              </a:ext>
            </a:extLst>
          </p:cNvPr>
          <p:cNvPicPr>
            <a:picLocks noChangeAspect="1"/>
          </p:cNvPicPr>
          <p:nvPr/>
        </p:nvPicPr>
        <p:blipFill>
          <a:blip r:embed="rId9"/>
          <a:stretch>
            <a:fillRect/>
          </a:stretch>
        </p:blipFill>
        <p:spPr>
          <a:xfrm>
            <a:off x="204187" y="3619300"/>
            <a:ext cx="1322065" cy="1316777"/>
          </a:xfrm>
          <a:prstGeom prst="rect">
            <a:avLst/>
          </a:prstGeom>
        </p:spPr>
      </p:pic>
      <p:pic>
        <p:nvPicPr>
          <p:cNvPr id="92" name="Picture 91">
            <a:extLst>
              <a:ext uri="{FF2B5EF4-FFF2-40B4-BE49-F238E27FC236}">
                <a16:creationId xmlns:a16="http://schemas.microsoft.com/office/drawing/2014/main" id="{671C39D2-D8FF-DC41-9EF2-A8A4C6E97057}"/>
              </a:ext>
            </a:extLst>
          </p:cNvPr>
          <p:cNvPicPr>
            <a:picLocks noChangeAspect="1"/>
          </p:cNvPicPr>
          <p:nvPr/>
        </p:nvPicPr>
        <p:blipFill>
          <a:blip r:embed="rId10"/>
          <a:stretch>
            <a:fillRect/>
          </a:stretch>
        </p:blipFill>
        <p:spPr>
          <a:xfrm>
            <a:off x="195068" y="5056417"/>
            <a:ext cx="1326231" cy="1320926"/>
          </a:xfrm>
          <a:prstGeom prst="rect">
            <a:avLst/>
          </a:prstGeom>
        </p:spPr>
      </p:pic>
      <p:sp>
        <p:nvSpPr>
          <p:cNvPr id="4" name="Rectangle 3">
            <a:extLst>
              <a:ext uri="{FF2B5EF4-FFF2-40B4-BE49-F238E27FC236}">
                <a16:creationId xmlns:a16="http://schemas.microsoft.com/office/drawing/2014/main" id="{2A32BDB5-E928-7E46-8FCA-BC63E852FA4F}"/>
              </a:ext>
            </a:extLst>
          </p:cNvPr>
          <p:cNvSpPr/>
          <p:nvPr/>
        </p:nvSpPr>
        <p:spPr>
          <a:xfrm>
            <a:off x="1940239" y="3703899"/>
            <a:ext cx="7210073" cy="2970005"/>
          </a:xfrm>
          <a:prstGeom prst="rect">
            <a:avLst/>
          </a:prstGeom>
          <a:solidFill>
            <a:schemeClr val="accent4">
              <a:lumMod val="40000"/>
              <a:lumOff val="6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648C0EF-FA06-9647-AABF-367B2E81C2CE}"/>
              </a:ext>
            </a:extLst>
          </p:cNvPr>
          <p:cNvSpPr txBox="1"/>
          <p:nvPr/>
        </p:nvSpPr>
        <p:spPr>
          <a:xfrm>
            <a:off x="9811338" y="3762767"/>
            <a:ext cx="1118056" cy="2092881"/>
          </a:xfrm>
          <a:prstGeom prst="rect">
            <a:avLst/>
          </a:prstGeom>
          <a:noFill/>
        </p:spPr>
        <p:txBody>
          <a:bodyPr wrap="square" rtlCol="0">
            <a:spAutoFit/>
          </a:bodyPr>
          <a:lstStyle/>
          <a:p>
            <a:r>
              <a:rPr lang="en-US" sz="13000" b="1" dirty="0">
                <a:solidFill>
                  <a:srgbClr val="FF0000"/>
                </a:solidFill>
              </a:rPr>
              <a:t>X</a:t>
            </a:r>
          </a:p>
        </p:txBody>
      </p:sp>
    </p:spTree>
    <p:extLst>
      <p:ext uri="{BB962C8B-B14F-4D97-AF65-F5344CB8AC3E}">
        <p14:creationId xmlns:p14="http://schemas.microsoft.com/office/powerpoint/2010/main" val="10759738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8328-C978-DA48-83D0-EDBBCB691BFF}"/>
              </a:ext>
            </a:extLst>
          </p:cNvPr>
          <p:cNvSpPr>
            <a:spLocks noGrp="1"/>
          </p:cNvSpPr>
          <p:nvPr>
            <p:ph type="title"/>
          </p:nvPr>
        </p:nvSpPr>
        <p:spPr/>
        <p:txBody>
          <a:bodyPr/>
          <a:lstStyle/>
          <a:p>
            <a:r>
              <a:rPr lang="en-US" dirty="0"/>
              <a:t>Lesson 8 - Demo</a:t>
            </a:r>
          </a:p>
        </p:txBody>
      </p:sp>
      <p:sp>
        <p:nvSpPr>
          <p:cNvPr id="3" name="Content Placeholder 2">
            <a:extLst>
              <a:ext uri="{FF2B5EF4-FFF2-40B4-BE49-F238E27FC236}">
                <a16:creationId xmlns:a16="http://schemas.microsoft.com/office/drawing/2014/main" id="{2B7E38D5-7AC7-E344-902B-9C7AC4E3DA59}"/>
              </a:ext>
            </a:extLst>
          </p:cNvPr>
          <p:cNvSpPr>
            <a:spLocks noGrp="1"/>
          </p:cNvSpPr>
          <p:nvPr>
            <p:ph idx="1"/>
          </p:nvPr>
        </p:nvSpPr>
        <p:spPr/>
        <p:txBody>
          <a:bodyPr/>
          <a:lstStyle/>
          <a:p>
            <a:r>
              <a:rPr lang="en-US" dirty="0"/>
              <a:t>Classify Dog vs Cat </a:t>
            </a:r>
          </a:p>
          <a:p>
            <a:endParaRPr lang="en-US" dirty="0"/>
          </a:p>
          <a:p>
            <a:endParaRPr lang="en-US" dirty="0"/>
          </a:p>
          <a:p>
            <a:endParaRPr lang="en-US" dirty="0"/>
          </a:p>
          <a:p>
            <a:endParaRPr lang="en-US" dirty="0"/>
          </a:p>
          <a:p>
            <a:r>
              <a:rPr lang="en-US" dirty="0"/>
              <a:t>Follow along (your Notebook will be slower)</a:t>
            </a:r>
          </a:p>
          <a:p>
            <a:r>
              <a:rPr lang="en-US" dirty="0"/>
              <a:t>Load </a:t>
            </a:r>
            <a:r>
              <a:rPr lang="en-US" dirty="0" err="1"/>
              <a:t>dogs_vs_cats_fastai.ipynb</a:t>
            </a:r>
            <a:r>
              <a:rPr lang="en-US" dirty="0"/>
              <a:t> from GitHub into </a:t>
            </a:r>
            <a:r>
              <a:rPr lang="en-US" dirty="0" err="1"/>
              <a:t>colab</a:t>
            </a:r>
            <a:endParaRPr lang="en-US" dirty="0"/>
          </a:p>
          <a:p>
            <a:pPr lvl="1"/>
            <a:r>
              <a:rPr lang="en-US" dirty="0">
                <a:hlinkClick r:id="rId2"/>
              </a:rPr>
              <a:t>https://colab.research.google.com/</a:t>
            </a:r>
            <a:r>
              <a:rPr lang="en-US" dirty="0"/>
              <a:t> </a:t>
            </a:r>
          </a:p>
          <a:p>
            <a:pPr lvl="1"/>
            <a:r>
              <a:rPr lang="en-US" dirty="0">
                <a:hlinkClick r:id="rId3"/>
              </a:rPr>
              <a:t>https://github.com/EstebanGuillen/DeepLearningClass</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1D7A8F36-FAAF-3240-B235-AFC38000DA21}"/>
              </a:ext>
            </a:extLst>
          </p:cNvPr>
          <p:cNvPicPr>
            <a:picLocks noChangeAspect="1"/>
          </p:cNvPicPr>
          <p:nvPr/>
        </p:nvPicPr>
        <p:blipFill>
          <a:blip r:embed="rId4"/>
          <a:stretch>
            <a:fillRect/>
          </a:stretch>
        </p:blipFill>
        <p:spPr>
          <a:xfrm>
            <a:off x="2923673" y="2923657"/>
            <a:ext cx="1322065" cy="1316777"/>
          </a:xfrm>
          <a:prstGeom prst="rect">
            <a:avLst/>
          </a:prstGeom>
        </p:spPr>
      </p:pic>
      <p:pic>
        <p:nvPicPr>
          <p:cNvPr id="5" name="Picture 4">
            <a:extLst>
              <a:ext uri="{FF2B5EF4-FFF2-40B4-BE49-F238E27FC236}">
                <a16:creationId xmlns:a16="http://schemas.microsoft.com/office/drawing/2014/main" id="{73A38BC3-1072-5C42-9C57-FC422FBED66B}"/>
              </a:ext>
            </a:extLst>
          </p:cNvPr>
          <p:cNvPicPr>
            <a:picLocks noChangeAspect="1"/>
          </p:cNvPicPr>
          <p:nvPr/>
        </p:nvPicPr>
        <p:blipFill>
          <a:blip r:embed="rId5"/>
          <a:stretch>
            <a:fillRect/>
          </a:stretch>
        </p:blipFill>
        <p:spPr>
          <a:xfrm>
            <a:off x="5004980" y="2919508"/>
            <a:ext cx="1326231" cy="1320926"/>
          </a:xfrm>
          <a:prstGeom prst="rect">
            <a:avLst/>
          </a:prstGeom>
        </p:spPr>
      </p:pic>
    </p:spTree>
    <p:extLst>
      <p:ext uri="{BB962C8B-B14F-4D97-AF65-F5344CB8AC3E}">
        <p14:creationId xmlns:p14="http://schemas.microsoft.com/office/powerpoint/2010/main" val="4168496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F1B04-16CA-7E4A-AC15-C51E3020B95B}"/>
              </a:ext>
            </a:extLst>
          </p:cNvPr>
          <p:cNvSpPr>
            <a:spLocks noGrp="1"/>
          </p:cNvSpPr>
          <p:nvPr>
            <p:ph type="title"/>
          </p:nvPr>
        </p:nvSpPr>
        <p:spPr/>
        <p:txBody>
          <a:bodyPr/>
          <a:lstStyle/>
          <a:p>
            <a:r>
              <a:rPr lang="en-US" dirty="0"/>
              <a:t>Lesson 8 – Open Notebook from GitHub</a:t>
            </a:r>
          </a:p>
        </p:txBody>
      </p:sp>
      <p:pic>
        <p:nvPicPr>
          <p:cNvPr id="5" name="Content Placeholder 4">
            <a:extLst>
              <a:ext uri="{FF2B5EF4-FFF2-40B4-BE49-F238E27FC236}">
                <a16:creationId xmlns:a16="http://schemas.microsoft.com/office/drawing/2014/main" id="{F91E7B15-9E2C-FF45-8C51-5DF0F191B7EC}"/>
              </a:ext>
            </a:extLst>
          </p:cNvPr>
          <p:cNvPicPr>
            <a:picLocks noGrp="1" noChangeAspect="1"/>
          </p:cNvPicPr>
          <p:nvPr>
            <p:ph idx="1"/>
          </p:nvPr>
        </p:nvPicPr>
        <p:blipFill>
          <a:blip r:embed="rId2"/>
          <a:stretch>
            <a:fillRect/>
          </a:stretch>
        </p:blipFill>
        <p:spPr>
          <a:xfrm>
            <a:off x="2948224" y="1825625"/>
            <a:ext cx="6295552" cy="4351338"/>
          </a:xfrm>
        </p:spPr>
      </p:pic>
    </p:spTree>
    <p:extLst>
      <p:ext uri="{BB962C8B-B14F-4D97-AF65-F5344CB8AC3E}">
        <p14:creationId xmlns:p14="http://schemas.microsoft.com/office/powerpoint/2010/main" val="29840362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68C8-B441-0E4D-9A8D-5A499E7A1357}"/>
              </a:ext>
            </a:extLst>
          </p:cNvPr>
          <p:cNvSpPr>
            <a:spLocks noGrp="1"/>
          </p:cNvSpPr>
          <p:nvPr>
            <p:ph type="title"/>
          </p:nvPr>
        </p:nvSpPr>
        <p:spPr/>
        <p:txBody>
          <a:bodyPr/>
          <a:lstStyle/>
          <a:p>
            <a:r>
              <a:rPr lang="en-US" dirty="0"/>
              <a:t>Lesson 8 – Open Notebook </a:t>
            </a:r>
            <a:r>
              <a:rPr lang="en-US" sz="2000" dirty="0"/>
              <a:t>(if previous window did not appear)</a:t>
            </a:r>
          </a:p>
        </p:txBody>
      </p:sp>
      <p:pic>
        <p:nvPicPr>
          <p:cNvPr id="5" name="Content Placeholder 4">
            <a:extLst>
              <a:ext uri="{FF2B5EF4-FFF2-40B4-BE49-F238E27FC236}">
                <a16:creationId xmlns:a16="http://schemas.microsoft.com/office/drawing/2014/main" id="{CCB6CC96-CE05-0E4E-AA94-84C4816AB952}"/>
              </a:ext>
            </a:extLst>
          </p:cNvPr>
          <p:cNvPicPr>
            <a:picLocks noGrp="1" noChangeAspect="1"/>
          </p:cNvPicPr>
          <p:nvPr>
            <p:ph idx="1"/>
          </p:nvPr>
        </p:nvPicPr>
        <p:blipFill>
          <a:blip r:embed="rId2"/>
          <a:stretch>
            <a:fillRect/>
          </a:stretch>
        </p:blipFill>
        <p:spPr>
          <a:xfrm>
            <a:off x="4465069" y="1825625"/>
            <a:ext cx="3261862" cy="4351338"/>
          </a:xfrm>
        </p:spPr>
      </p:pic>
    </p:spTree>
    <p:extLst>
      <p:ext uri="{BB962C8B-B14F-4D97-AF65-F5344CB8AC3E}">
        <p14:creationId xmlns:p14="http://schemas.microsoft.com/office/powerpoint/2010/main" val="22798140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A89-F54C-0348-9759-B62CFBC6945E}"/>
              </a:ext>
            </a:extLst>
          </p:cNvPr>
          <p:cNvSpPr>
            <a:spLocks noGrp="1"/>
          </p:cNvSpPr>
          <p:nvPr>
            <p:ph type="title"/>
          </p:nvPr>
        </p:nvSpPr>
        <p:spPr/>
        <p:txBody>
          <a:bodyPr/>
          <a:lstStyle/>
          <a:p>
            <a:r>
              <a:rPr lang="en-US" dirty="0"/>
              <a:t>Lesson 8 – </a:t>
            </a:r>
            <a:r>
              <a:rPr lang="en-US" dirty="0" err="1"/>
              <a:t>dogs_vs_cats_fastai.ipynb</a:t>
            </a:r>
            <a:endParaRPr lang="en-US" dirty="0"/>
          </a:p>
        </p:txBody>
      </p:sp>
      <p:pic>
        <p:nvPicPr>
          <p:cNvPr id="11" name="Content Placeholder 10">
            <a:extLst>
              <a:ext uri="{FF2B5EF4-FFF2-40B4-BE49-F238E27FC236}">
                <a16:creationId xmlns:a16="http://schemas.microsoft.com/office/drawing/2014/main" id="{DBDACE97-455C-6A48-AFE8-5B08A8E23A1A}"/>
              </a:ext>
            </a:extLst>
          </p:cNvPr>
          <p:cNvPicPr>
            <a:picLocks noGrp="1" noChangeAspect="1"/>
          </p:cNvPicPr>
          <p:nvPr>
            <p:ph idx="1"/>
          </p:nvPr>
        </p:nvPicPr>
        <p:blipFill>
          <a:blip r:embed="rId2"/>
          <a:stretch>
            <a:fillRect/>
          </a:stretch>
        </p:blipFill>
        <p:spPr>
          <a:xfrm>
            <a:off x="3206511" y="1825625"/>
            <a:ext cx="5778978" cy="4351338"/>
          </a:xfrm>
        </p:spPr>
      </p:pic>
    </p:spTree>
    <p:extLst>
      <p:ext uri="{BB962C8B-B14F-4D97-AF65-F5344CB8AC3E}">
        <p14:creationId xmlns:p14="http://schemas.microsoft.com/office/powerpoint/2010/main" val="94925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F8DA-D56F-4144-AABD-078FF352030A}"/>
              </a:ext>
            </a:extLst>
          </p:cNvPr>
          <p:cNvSpPr>
            <a:spLocks noGrp="1"/>
          </p:cNvSpPr>
          <p:nvPr>
            <p:ph type="title"/>
          </p:nvPr>
        </p:nvSpPr>
        <p:spPr/>
        <p:txBody>
          <a:bodyPr/>
          <a:lstStyle/>
          <a:p>
            <a:r>
              <a:rPr lang="en-US" dirty="0"/>
              <a:t>Lesson 8 - </a:t>
            </a:r>
            <a:r>
              <a:rPr lang="en-US" dirty="0" err="1"/>
              <a:t>Fast.ai</a:t>
            </a:r>
            <a:r>
              <a:rPr lang="en-US" dirty="0"/>
              <a:t> Example</a:t>
            </a:r>
          </a:p>
        </p:txBody>
      </p:sp>
      <p:pic>
        <p:nvPicPr>
          <p:cNvPr id="5" name="Content Placeholder 4">
            <a:extLst>
              <a:ext uri="{FF2B5EF4-FFF2-40B4-BE49-F238E27FC236}">
                <a16:creationId xmlns:a16="http://schemas.microsoft.com/office/drawing/2014/main" id="{3F8CD60C-D431-7D49-A704-04FBC9CE584D}"/>
              </a:ext>
            </a:extLst>
          </p:cNvPr>
          <p:cNvPicPr>
            <a:picLocks noGrp="1" noChangeAspect="1"/>
          </p:cNvPicPr>
          <p:nvPr>
            <p:ph idx="1"/>
          </p:nvPr>
        </p:nvPicPr>
        <p:blipFill>
          <a:blip r:embed="rId2"/>
          <a:stretch>
            <a:fillRect/>
          </a:stretch>
        </p:blipFill>
        <p:spPr>
          <a:xfrm>
            <a:off x="2814639" y="1666282"/>
            <a:ext cx="6111248" cy="4348756"/>
          </a:xfrm>
        </p:spPr>
      </p:pic>
    </p:spTree>
    <p:extLst>
      <p:ext uri="{BB962C8B-B14F-4D97-AF65-F5344CB8AC3E}">
        <p14:creationId xmlns:p14="http://schemas.microsoft.com/office/powerpoint/2010/main" val="5408173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9CBF-C663-5D47-9952-E8898AD98B29}"/>
              </a:ext>
            </a:extLst>
          </p:cNvPr>
          <p:cNvSpPr>
            <a:spLocks noGrp="1"/>
          </p:cNvSpPr>
          <p:nvPr>
            <p:ph type="title"/>
          </p:nvPr>
        </p:nvSpPr>
        <p:spPr/>
        <p:txBody>
          <a:bodyPr/>
          <a:lstStyle/>
          <a:p>
            <a:r>
              <a:rPr lang="en-US" dirty="0"/>
              <a:t>Lesson 8 - Load Data and Define Architecture</a:t>
            </a:r>
          </a:p>
        </p:txBody>
      </p:sp>
      <p:pic>
        <p:nvPicPr>
          <p:cNvPr id="5" name="Content Placeholder 4">
            <a:extLst>
              <a:ext uri="{FF2B5EF4-FFF2-40B4-BE49-F238E27FC236}">
                <a16:creationId xmlns:a16="http://schemas.microsoft.com/office/drawing/2014/main" id="{31B4D3CE-D860-FF43-9963-A2E404945C9B}"/>
              </a:ext>
            </a:extLst>
          </p:cNvPr>
          <p:cNvPicPr>
            <a:picLocks noGrp="1" noChangeAspect="1"/>
          </p:cNvPicPr>
          <p:nvPr>
            <p:ph idx="1"/>
          </p:nvPr>
        </p:nvPicPr>
        <p:blipFill>
          <a:blip r:embed="rId2"/>
          <a:stretch>
            <a:fillRect/>
          </a:stretch>
        </p:blipFill>
        <p:spPr>
          <a:xfrm>
            <a:off x="1917700" y="1504708"/>
            <a:ext cx="8356600" cy="1498600"/>
          </a:xfrm>
        </p:spPr>
      </p:pic>
      <p:pic>
        <p:nvPicPr>
          <p:cNvPr id="7" name="Picture 6">
            <a:extLst>
              <a:ext uri="{FF2B5EF4-FFF2-40B4-BE49-F238E27FC236}">
                <a16:creationId xmlns:a16="http://schemas.microsoft.com/office/drawing/2014/main" id="{F13BDC05-178E-5149-8482-5A330F7062C7}"/>
              </a:ext>
            </a:extLst>
          </p:cNvPr>
          <p:cNvPicPr>
            <a:picLocks noChangeAspect="1"/>
          </p:cNvPicPr>
          <p:nvPr/>
        </p:nvPicPr>
        <p:blipFill>
          <a:blip r:embed="rId3"/>
          <a:stretch>
            <a:fillRect/>
          </a:stretch>
        </p:blipFill>
        <p:spPr>
          <a:xfrm>
            <a:off x="2384156" y="3220285"/>
            <a:ext cx="7423688" cy="3349585"/>
          </a:xfrm>
          <a:prstGeom prst="rect">
            <a:avLst/>
          </a:prstGeom>
        </p:spPr>
      </p:pic>
      <p:pic>
        <p:nvPicPr>
          <p:cNvPr id="9" name="Picture 8">
            <a:extLst>
              <a:ext uri="{FF2B5EF4-FFF2-40B4-BE49-F238E27FC236}">
                <a16:creationId xmlns:a16="http://schemas.microsoft.com/office/drawing/2014/main" id="{92C8E8E6-FC96-EB43-B571-D173CF2C4B82}"/>
              </a:ext>
            </a:extLst>
          </p:cNvPr>
          <p:cNvPicPr>
            <a:picLocks noChangeAspect="1"/>
          </p:cNvPicPr>
          <p:nvPr/>
        </p:nvPicPr>
        <p:blipFill>
          <a:blip r:embed="rId4"/>
          <a:stretch>
            <a:fillRect/>
          </a:stretch>
        </p:blipFill>
        <p:spPr>
          <a:xfrm>
            <a:off x="10648950" y="1372127"/>
            <a:ext cx="1409700" cy="1663700"/>
          </a:xfrm>
          <a:prstGeom prst="rect">
            <a:avLst/>
          </a:prstGeom>
        </p:spPr>
      </p:pic>
      <p:pic>
        <p:nvPicPr>
          <p:cNvPr id="4" name="Picture 3">
            <a:extLst>
              <a:ext uri="{FF2B5EF4-FFF2-40B4-BE49-F238E27FC236}">
                <a16:creationId xmlns:a16="http://schemas.microsoft.com/office/drawing/2014/main" id="{CDDE7A8B-B24A-554D-BC7A-719AD6758569}"/>
              </a:ext>
            </a:extLst>
          </p:cNvPr>
          <p:cNvPicPr>
            <a:picLocks noChangeAspect="1"/>
          </p:cNvPicPr>
          <p:nvPr/>
        </p:nvPicPr>
        <p:blipFill>
          <a:blip r:embed="rId5"/>
          <a:stretch>
            <a:fillRect/>
          </a:stretch>
        </p:blipFill>
        <p:spPr>
          <a:xfrm>
            <a:off x="10736585" y="3351921"/>
            <a:ext cx="1322065" cy="1316777"/>
          </a:xfrm>
          <a:prstGeom prst="rect">
            <a:avLst/>
          </a:prstGeom>
        </p:spPr>
      </p:pic>
      <p:pic>
        <p:nvPicPr>
          <p:cNvPr id="8" name="Picture 7">
            <a:extLst>
              <a:ext uri="{FF2B5EF4-FFF2-40B4-BE49-F238E27FC236}">
                <a16:creationId xmlns:a16="http://schemas.microsoft.com/office/drawing/2014/main" id="{D66ED68C-A56F-4243-B2D8-CD9F21EAAB47}"/>
              </a:ext>
            </a:extLst>
          </p:cNvPr>
          <p:cNvPicPr>
            <a:picLocks noChangeAspect="1"/>
          </p:cNvPicPr>
          <p:nvPr/>
        </p:nvPicPr>
        <p:blipFill>
          <a:blip r:embed="rId6"/>
          <a:stretch>
            <a:fillRect/>
          </a:stretch>
        </p:blipFill>
        <p:spPr>
          <a:xfrm>
            <a:off x="10732419" y="4784523"/>
            <a:ext cx="1326231" cy="1320926"/>
          </a:xfrm>
          <a:prstGeom prst="rect">
            <a:avLst/>
          </a:prstGeom>
        </p:spPr>
      </p:pic>
    </p:spTree>
    <p:extLst>
      <p:ext uri="{BB962C8B-B14F-4D97-AF65-F5344CB8AC3E}">
        <p14:creationId xmlns:p14="http://schemas.microsoft.com/office/powerpoint/2010/main" val="1196157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5EA61-2E15-DF45-95AE-673BC284D411}"/>
              </a:ext>
            </a:extLst>
          </p:cNvPr>
          <p:cNvSpPr>
            <a:spLocks noGrp="1"/>
          </p:cNvSpPr>
          <p:nvPr>
            <p:ph type="title"/>
          </p:nvPr>
        </p:nvSpPr>
        <p:spPr/>
        <p:txBody>
          <a:bodyPr/>
          <a:lstStyle/>
          <a:p>
            <a:r>
              <a:rPr lang="en-US" dirty="0"/>
              <a:t>Lesson 8 - Train the model</a:t>
            </a:r>
          </a:p>
        </p:txBody>
      </p:sp>
      <p:pic>
        <p:nvPicPr>
          <p:cNvPr id="9" name="Content Placeholder 8">
            <a:extLst>
              <a:ext uri="{FF2B5EF4-FFF2-40B4-BE49-F238E27FC236}">
                <a16:creationId xmlns:a16="http://schemas.microsoft.com/office/drawing/2014/main" id="{36EA899B-A321-8243-8B01-1607EDAC8FAB}"/>
              </a:ext>
            </a:extLst>
          </p:cNvPr>
          <p:cNvPicPr>
            <a:picLocks noGrp="1" noChangeAspect="1"/>
          </p:cNvPicPr>
          <p:nvPr>
            <p:ph idx="1"/>
          </p:nvPr>
        </p:nvPicPr>
        <p:blipFill>
          <a:blip r:embed="rId2"/>
          <a:stretch>
            <a:fillRect/>
          </a:stretch>
        </p:blipFill>
        <p:spPr>
          <a:xfrm>
            <a:off x="2749550" y="2496344"/>
            <a:ext cx="6692900" cy="3009900"/>
          </a:xfrm>
        </p:spPr>
      </p:pic>
    </p:spTree>
    <p:extLst>
      <p:ext uri="{BB962C8B-B14F-4D97-AF65-F5344CB8AC3E}">
        <p14:creationId xmlns:p14="http://schemas.microsoft.com/office/powerpoint/2010/main" val="17496263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2904-1A81-F34E-8E73-6462071E2447}"/>
              </a:ext>
            </a:extLst>
          </p:cNvPr>
          <p:cNvSpPr>
            <a:spLocks noGrp="1"/>
          </p:cNvSpPr>
          <p:nvPr>
            <p:ph type="title"/>
          </p:nvPr>
        </p:nvSpPr>
        <p:spPr/>
        <p:txBody>
          <a:bodyPr/>
          <a:lstStyle/>
          <a:p>
            <a:r>
              <a:rPr lang="en-US" dirty="0"/>
              <a:t>Lesson 8 - Find a good Learning Rate</a:t>
            </a:r>
          </a:p>
        </p:txBody>
      </p:sp>
      <p:pic>
        <p:nvPicPr>
          <p:cNvPr id="9" name="Content Placeholder 8">
            <a:extLst>
              <a:ext uri="{FF2B5EF4-FFF2-40B4-BE49-F238E27FC236}">
                <a16:creationId xmlns:a16="http://schemas.microsoft.com/office/drawing/2014/main" id="{3CC35500-A892-4046-B545-A641C0803661}"/>
              </a:ext>
            </a:extLst>
          </p:cNvPr>
          <p:cNvPicPr>
            <a:picLocks noGrp="1" noChangeAspect="1"/>
          </p:cNvPicPr>
          <p:nvPr>
            <p:ph idx="1"/>
          </p:nvPr>
        </p:nvPicPr>
        <p:blipFill>
          <a:blip r:embed="rId2"/>
          <a:stretch>
            <a:fillRect/>
          </a:stretch>
        </p:blipFill>
        <p:spPr>
          <a:xfrm>
            <a:off x="2264044" y="2620587"/>
            <a:ext cx="6832600" cy="1447800"/>
          </a:xfrm>
        </p:spPr>
      </p:pic>
    </p:spTree>
    <p:extLst>
      <p:ext uri="{BB962C8B-B14F-4D97-AF65-F5344CB8AC3E}">
        <p14:creationId xmlns:p14="http://schemas.microsoft.com/office/powerpoint/2010/main" val="10794053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846D-197B-7C42-8608-50CCF118AB25}"/>
              </a:ext>
            </a:extLst>
          </p:cNvPr>
          <p:cNvSpPr>
            <a:spLocks noGrp="1"/>
          </p:cNvSpPr>
          <p:nvPr>
            <p:ph type="title"/>
          </p:nvPr>
        </p:nvSpPr>
        <p:spPr/>
        <p:txBody>
          <a:bodyPr/>
          <a:lstStyle/>
          <a:p>
            <a:r>
              <a:rPr lang="en-US" dirty="0"/>
              <a:t>Lesson 8 – Learning Rate Finder Intuition</a:t>
            </a:r>
          </a:p>
        </p:txBody>
      </p:sp>
      <p:pic>
        <p:nvPicPr>
          <p:cNvPr id="5" name="Content Placeholder 4">
            <a:extLst>
              <a:ext uri="{FF2B5EF4-FFF2-40B4-BE49-F238E27FC236}">
                <a16:creationId xmlns:a16="http://schemas.microsoft.com/office/drawing/2014/main" id="{204DEB35-291B-9F4E-9320-329132F6419B}"/>
              </a:ext>
            </a:extLst>
          </p:cNvPr>
          <p:cNvPicPr>
            <a:picLocks noGrp="1" noChangeAspect="1"/>
          </p:cNvPicPr>
          <p:nvPr>
            <p:ph idx="1"/>
          </p:nvPr>
        </p:nvPicPr>
        <p:blipFill>
          <a:blip r:embed="rId2"/>
          <a:stretch>
            <a:fillRect/>
          </a:stretch>
        </p:blipFill>
        <p:spPr>
          <a:xfrm>
            <a:off x="3381375" y="2104231"/>
            <a:ext cx="5429250" cy="4222749"/>
          </a:xfrm>
        </p:spPr>
      </p:pic>
    </p:spTree>
    <p:extLst>
      <p:ext uri="{BB962C8B-B14F-4D97-AF65-F5344CB8AC3E}">
        <p14:creationId xmlns:p14="http://schemas.microsoft.com/office/powerpoint/2010/main" val="3383970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10056</TotalTime>
  <Words>4298</Words>
  <Application>Microsoft Macintosh PowerPoint</Application>
  <PresentationFormat>Widescreen</PresentationFormat>
  <Paragraphs>1502</Paragraphs>
  <Slides>111</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Calibri Light</vt:lpstr>
      <vt:lpstr>Cambria Math</vt:lpstr>
      <vt:lpstr>Century Schoolbook</vt:lpstr>
      <vt:lpstr>Mangal</vt:lpstr>
      <vt:lpstr>Office Theme</vt:lpstr>
      <vt:lpstr>Intro to Deep Learning for the Absolute Beginner</vt:lpstr>
      <vt:lpstr>Who am I</vt:lpstr>
      <vt:lpstr>Who are you</vt:lpstr>
      <vt:lpstr>Course Goal</vt:lpstr>
      <vt:lpstr>What we will cover (lessons)</vt:lpstr>
      <vt:lpstr>What will not be covered</vt:lpstr>
      <vt:lpstr>Lesson 1 – AI vs. ML vs. DL</vt:lpstr>
      <vt:lpstr>Lesson 1 – What does it mean to learn</vt:lpstr>
      <vt:lpstr>Lesson 1 – How is Machine Learning Different</vt:lpstr>
      <vt:lpstr>Lesson 1 – The field of Machine Learning</vt:lpstr>
      <vt:lpstr>Lesson 1 – A formal definition</vt:lpstr>
      <vt:lpstr>Lesson 1 – Example</vt:lpstr>
      <vt:lpstr>Lesson 1 – Example</vt:lpstr>
      <vt:lpstr>Lesson 1 – Example</vt:lpstr>
      <vt:lpstr>Lesson 1 - Questions</vt:lpstr>
      <vt:lpstr>Lesson 1 – Exercise (5 minutes)</vt:lpstr>
      <vt:lpstr>Lesson 1 - Review</vt:lpstr>
      <vt:lpstr>Lesson 2 – Calculus</vt:lpstr>
      <vt:lpstr>Lesson 2 – Linear Algebra </vt:lpstr>
      <vt:lpstr>Lesson 2 – Linear Algebra Operations </vt:lpstr>
      <vt:lpstr>Lesson 2 - Probability</vt:lpstr>
      <vt:lpstr>Lesson 2 – Logarithm (log)</vt:lpstr>
      <vt:lpstr>Lesson 2 – Natural Logarithm (ln)</vt:lpstr>
      <vt:lpstr>Lesson 2 - Sigmoid</vt:lpstr>
      <vt:lpstr>Lesson 2 - Tanh</vt:lpstr>
      <vt:lpstr>Lesson 2 - ReLU</vt:lpstr>
      <vt:lpstr>Lesson 2 - Questions</vt:lpstr>
      <vt:lpstr>Lesson 3 – Programming Background</vt:lpstr>
      <vt:lpstr>Lesson 3 - Questions</vt:lpstr>
      <vt:lpstr>Lesson 3 - Exercise</vt:lpstr>
      <vt:lpstr>Lesson 3 - Review</vt:lpstr>
      <vt:lpstr>Lesson 4 – Machine Learning Example </vt:lpstr>
      <vt:lpstr>Lesson 4 - Data</vt:lpstr>
      <vt:lpstr>Lesson 4 – Linear Regression</vt:lpstr>
      <vt:lpstr>Lesson 4 – Gradient Decent</vt:lpstr>
      <vt:lpstr>Lesson 4 – Linear Regression as a Graph</vt:lpstr>
      <vt:lpstr>Lesson 4 - Questions</vt:lpstr>
      <vt:lpstr>Lesson 4 - Exercise</vt:lpstr>
      <vt:lpstr>Lesson 4 - Review</vt:lpstr>
      <vt:lpstr>Lesson 5 – PyTorch</vt:lpstr>
      <vt:lpstr>Lesson 5 – PyTorch as Computational Graph</vt:lpstr>
      <vt:lpstr>Lesson 5 - PyTorch</vt:lpstr>
      <vt:lpstr>Lesson 5 - Questions</vt:lpstr>
      <vt:lpstr>Lesson 5 - Exercise</vt:lpstr>
      <vt:lpstr>Lesson 5 - Review</vt:lpstr>
      <vt:lpstr>Lesson 6 – Neural Networks </vt:lpstr>
      <vt:lpstr>Lesson 6– Early Inspiration</vt:lpstr>
      <vt:lpstr>Lesson 6 – Training (Logistic Regression)</vt:lpstr>
      <vt:lpstr>Lesson 6 – Softmax (multi class)  </vt:lpstr>
      <vt:lpstr>Lesson 6 – Stacking Layers</vt:lpstr>
      <vt:lpstr>Lesson 6 – Fully Connected Network</vt:lpstr>
      <vt:lpstr>Lesson 6 – MNIST Example</vt:lpstr>
      <vt:lpstr>Lesson 6 – MNIST Data</vt:lpstr>
      <vt:lpstr>Lesson 6 – Flatten Data and feed into network</vt:lpstr>
      <vt:lpstr>Lesson 6 - Training</vt:lpstr>
      <vt:lpstr>Lesson 6 - Questions</vt:lpstr>
      <vt:lpstr>Lesson 6 – Exercise </vt:lpstr>
      <vt:lpstr>Lesson 6 - Review</vt:lpstr>
      <vt:lpstr>Lesson 7 - Kaggle</vt:lpstr>
      <vt:lpstr>Lesson 7 - Computer Vision</vt:lpstr>
      <vt:lpstr>Lesson 7 – Issues with the full connected networks</vt:lpstr>
      <vt:lpstr>Lesson 7 – Improving the Architecture</vt:lpstr>
      <vt:lpstr>Lesson 7 – Hubel and Wiesel </vt:lpstr>
      <vt:lpstr>Lesson 7 - Human vision</vt:lpstr>
      <vt:lpstr>Lesson 7 – Mapping a CNN to Human Vision</vt:lpstr>
      <vt:lpstr>Lesson 7 - Convolution</vt:lpstr>
      <vt:lpstr>Lesson 7 - Vertical edge detection</vt:lpstr>
      <vt:lpstr>Lesson 7 - Vertical edge detection examples</vt:lpstr>
      <vt:lpstr>Lesson 7 – Vertical/Horizontal Edge Detection</vt:lpstr>
      <vt:lpstr>Lesson 7 - Learning to detect edges</vt:lpstr>
      <vt:lpstr>Lesson 7 - Strided convolution</vt:lpstr>
      <vt:lpstr>Lesson 7 – Zero Padding </vt:lpstr>
      <vt:lpstr>Lesson 7 - Valid and Same convolutions</vt:lpstr>
      <vt:lpstr>Lesson 7 – Calculating the Dimensions</vt:lpstr>
      <vt:lpstr>Lesson 7 - Convolutions on RGB image</vt:lpstr>
      <vt:lpstr>Lesson 7 - Multiple filters</vt:lpstr>
      <vt:lpstr>Lesson 7 – Single Convolutional Layer</vt:lpstr>
      <vt:lpstr>Lesson 7 - Max pooling</vt:lpstr>
      <vt:lpstr>Lesson 7 – Convolutional Neural Network</vt:lpstr>
      <vt:lpstr>Lesson 7 – Advantages of CNN</vt:lpstr>
      <vt:lpstr>Lesson 7 - Questions</vt:lpstr>
      <vt:lpstr>Lesson 7 – Exercise in Colab</vt:lpstr>
      <vt:lpstr>Lesson 7 – Open Notebook from GitHub</vt:lpstr>
      <vt:lpstr>Lesson 7 – Open Notebook (if previous window did not appear)</vt:lpstr>
      <vt:lpstr>Lesson 7 – mnist_pytorch_cnn.ipynb</vt:lpstr>
      <vt:lpstr>Lesson 7 – 15 minute Break</vt:lpstr>
      <vt:lpstr>Lesson 7 - Review</vt:lpstr>
      <vt:lpstr>Lesson 8 - Fast.ai</vt:lpstr>
      <vt:lpstr>Lesson 8 – ImageNet</vt:lpstr>
      <vt:lpstr>Lesson 8 – Transfer Learning</vt:lpstr>
      <vt:lpstr>Lesson 8 - Demo</vt:lpstr>
      <vt:lpstr>Lesson 8 – Open Notebook from GitHub</vt:lpstr>
      <vt:lpstr>Lesson 8 – Open Notebook (if previous window did not appear)</vt:lpstr>
      <vt:lpstr>Lesson 8 – dogs_vs_cats_fastai.ipynb</vt:lpstr>
      <vt:lpstr>Lesson 8 - Fast.ai Example</vt:lpstr>
      <vt:lpstr>Lesson 8 - Load Data and Define Architecture</vt:lpstr>
      <vt:lpstr>Lesson 8 - Train the model</vt:lpstr>
      <vt:lpstr>Lesson 8 - Find a good Learning Rate</vt:lpstr>
      <vt:lpstr>Lesson 8 – Learning Rate Finder Intuition</vt:lpstr>
      <vt:lpstr>Lesson 8 - Increasing the Learning Rate</vt:lpstr>
      <vt:lpstr>Lesson 8 - Pick a Learning Rate</vt:lpstr>
      <vt:lpstr>Lesson 8 - Data Augmentation </vt:lpstr>
      <vt:lpstr>Lesson 8 - Training with Data Augmentation</vt:lpstr>
      <vt:lpstr>Lesson 8 - Learning Rate Restarts (SGDR)</vt:lpstr>
      <vt:lpstr>Lesson 8 – SGDR Intuition</vt:lpstr>
      <vt:lpstr>Lesson 8 - Unfreeze Convolutional Layers</vt:lpstr>
      <vt:lpstr>Lesson 8 - Cycle Mult</vt:lpstr>
      <vt:lpstr>Evaluation with Test Time Augmentation (TTA)</vt:lpstr>
      <vt:lpstr>Lessson 8 - Visualize Results</vt:lpstr>
      <vt:lpstr>Lesson 8 – 15 minute Break</vt:lpstr>
      <vt:lpstr>Lesson 9 – Class Activation Maps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Esteban Joaquin Guillen</dc:creator>
  <cp:lastModifiedBy>Esteban Joaquin Guillen</cp:lastModifiedBy>
  <cp:revision>188</cp:revision>
  <dcterms:created xsi:type="dcterms:W3CDTF">2018-07-22T21:51:31Z</dcterms:created>
  <dcterms:modified xsi:type="dcterms:W3CDTF">2018-08-13T06:59:03Z</dcterms:modified>
</cp:coreProperties>
</file>